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9" r:id="rId1"/>
    <p:sldMasterId id="2147483673" r:id="rId2"/>
  </p:sldMasterIdLst>
  <p:notesMasterIdLst>
    <p:notesMasterId r:id="rId132"/>
  </p:notesMasterIdLst>
  <p:sldIdLst>
    <p:sldId id="266" r:id="rId3"/>
    <p:sldId id="600" r:id="rId4"/>
    <p:sldId id="709" r:id="rId5"/>
    <p:sldId id="601" r:id="rId6"/>
    <p:sldId id="602" r:id="rId7"/>
    <p:sldId id="607" r:id="rId8"/>
    <p:sldId id="603" r:id="rId9"/>
    <p:sldId id="608" r:id="rId10"/>
    <p:sldId id="604" r:id="rId11"/>
    <p:sldId id="609" r:id="rId12"/>
    <p:sldId id="605" r:id="rId13"/>
    <p:sldId id="610" r:id="rId14"/>
    <p:sldId id="290" r:id="rId15"/>
    <p:sldId id="611" r:id="rId16"/>
    <p:sldId id="612" r:id="rId17"/>
    <p:sldId id="613" r:id="rId18"/>
    <p:sldId id="617" r:id="rId19"/>
    <p:sldId id="616" r:id="rId20"/>
    <p:sldId id="618" r:id="rId21"/>
    <p:sldId id="614" r:id="rId22"/>
    <p:sldId id="615" r:id="rId23"/>
    <p:sldId id="619" r:id="rId24"/>
    <p:sldId id="620" r:id="rId25"/>
    <p:sldId id="621" r:id="rId26"/>
    <p:sldId id="627" r:id="rId27"/>
    <p:sldId id="625" r:id="rId28"/>
    <p:sldId id="628" r:id="rId29"/>
    <p:sldId id="622" r:id="rId30"/>
    <p:sldId id="629" r:id="rId31"/>
    <p:sldId id="623" r:id="rId32"/>
    <p:sldId id="624" r:id="rId33"/>
    <p:sldId id="626" r:id="rId34"/>
    <p:sldId id="284" r:id="rId35"/>
    <p:sldId id="285" r:id="rId36"/>
    <p:sldId id="286" r:id="rId37"/>
    <p:sldId id="482" r:id="rId38"/>
    <p:sldId id="483" r:id="rId39"/>
    <p:sldId id="293" r:id="rId40"/>
    <p:sldId id="294" r:id="rId41"/>
    <p:sldId id="295" r:id="rId42"/>
    <p:sldId id="484" r:id="rId43"/>
    <p:sldId id="302" r:id="rId44"/>
    <p:sldId id="303" r:id="rId45"/>
    <p:sldId id="630" r:id="rId46"/>
    <p:sldId id="632" r:id="rId47"/>
    <p:sldId id="633" r:id="rId48"/>
    <p:sldId id="634" r:id="rId49"/>
    <p:sldId id="635" r:id="rId50"/>
    <p:sldId id="636" r:id="rId51"/>
    <p:sldId id="637" r:id="rId52"/>
    <p:sldId id="638" r:id="rId53"/>
    <p:sldId id="639" r:id="rId54"/>
    <p:sldId id="640" r:id="rId55"/>
    <p:sldId id="485" r:id="rId56"/>
    <p:sldId id="320" r:id="rId57"/>
    <p:sldId id="501" r:id="rId58"/>
    <p:sldId id="707" r:id="rId59"/>
    <p:sldId id="641" r:id="rId60"/>
    <p:sldId id="642" r:id="rId61"/>
    <p:sldId id="644" r:id="rId62"/>
    <p:sldId id="643" r:id="rId63"/>
    <p:sldId id="645" r:id="rId64"/>
    <p:sldId id="646" r:id="rId65"/>
    <p:sldId id="647" r:id="rId66"/>
    <p:sldId id="648" r:id="rId67"/>
    <p:sldId id="649" r:id="rId68"/>
    <p:sldId id="650" r:id="rId69"/>
    <p:sldId id="651" r:id="rId70"/>
    <p:sldId id="312" r:id="rId71"/>
    <p:sldId id="652" r:id="rId72"/>
    <p:sldId id="653" r:id="rId73"/>
    <p:sldId id="654" r:id="rId74"/>
    <p:sldId id="657" r:id="rId75"/>
    <p:sldId id="655" r:id="rId76"/>
    <p:sldId id="317" r:id="rId77"/>
    <p:sldId id="656" r:id="rId78"/>
    <p:sldId id="658" r:id="rId79"/>
    <p:sldId id="659" r:id="rId80"/>
    <p:sldId id="676" r:id="rId81"/>
    <p:sldId id="660" r:id="rId82"/>
    <p:sldId id="661" r:id="rId83"/>
    <p:sldId id="313" r:id="rId84"/>
    <p:sldId id="683" r:id="rId85"/>
    <p:sldId id="662" r:id="rId86"/>
    <p:sldId id="666" r:id="rId87"/>
    <p:sldId id="663" r:id="rId88"/>
    <p:sldId id="664" r:id="rId89"/>
    <p:sldId id="665" r:id="rId90"/>
    <p:sldId id="667" r:id="rId91"/>
    <p:sldId id="668" r:id="rId92"/>
    <p:sldId id="669" r:id="rId93"/>
    <p:sldId id="670" r:id="rId94"/>
    <p:sldId id="671" r:id="rId95"/>
    <p:sldId id="672" r:id="rId96"/>
    <p:sldId id="673" r:id="rId97"/>
    <p:sldId id="674" r:id="rId98"/>
    <p:sldId id="675" r:id="rId99"/>
    <p:sldId id="677" r:id="rId100"/>
    <p:sldId id="678" r:id="rId101"/>
    <p:sldId id="679" r:id="rId102"/>
    <p:sldId id="680" r:id="rId103"/>
    <p:sldId id="311" r:id="rId104"/>
    <p:sldId id="682" r:id="rId105"/>
    <p:sldId id="681" r:id="rId106"/>
    <p:sldId id="631" r:id="rId107"/>
    <p:sldId id="684" r:id="rId108"/>
    <p:sldId id="685" r:id="rId109"/>
    <p:sldId id="686" r:id="rId110"/>
    <p:sldId id="687" r:id="rId111"/>
    <p:sldId id="688" r:id="rId112"/>
    <p:sldId id="689" r:id="rId113"/>
    <p:sldId id="690" r:id="rId114"/>
    <p:sldId id="691" r:id="rId115"/>
    <p:sldId id="692" r:id="rId116"/>
    <p:sldId id="693" r:id="rId117"/>
    <p:sldId id="694" r:id="rId118"/>
    <p:sldId id="697" r:id="rId119"/>
    <p:sldId id="698" r:id="rId120"/>
    <p:sldId id="702" r:id="rId121"/>
    <p:sldId id="703" r:id="rId122"/>
    <p:sldId id="704" r:id="rId123"/>
    <p:sldId id="705" r:id="rId124"/>
    <p:sldId id="706" r:id="rId125"/>
    <p:sldId id="378" r:id="rId126"/>
    <p:sldId id="379" r:id="rId127"/>
    <p:sldId id="267" r:id="rId128"/>
    <p:sldId id="708" r:id="rId129"/>
    <p:sldId id="380" r:id="rId130"/>
    <p:sldId id="381" r:id="rId131"/>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ahoma"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Tahoma"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Tahoma"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Tahoma"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Tahoma" pitchFamily="34" charset="0"/>
        <a:ea typeface="+mn-ea"/>
        <a:cs typeface="Arial" charset="0"/>
      </a:defRPr>
    </a:lvl5pPr>
    <a:lvl6pPr marL="2286000" algn="l" defTabSz="914400" rtl="0" eaLnBrk="1" latinLnBrk="0" hangingPunct="1">
      <a:defRPr kern="1200">
        <a:solidFill>
          <a:schemeClr val="tx1"/>
        </a:solidFill>
        <a:latin typeface="Tahoma" pitchFamily="34" charset="0"/>
        <a:ea typeface="+mn-ea"/>
        <a:cs typeface="Arial" charset="0"/>
      </a:defRPr>
    </a:lvl6pPr>
    <a:lvl7pPr marL="2743200" algn="l" defTabSz="914400" rtl="0" eaLnBrk="1" latinLnBrk="0" hangingPunct="1">
      <a:defRPr kern="1200">
        <a:solidFill>
          <a:schemeClr val="tx1"/>
        </a:solidFill>
        <a:latin typeface="Tahoma" pitchFamily="34" charset="0"/>
        <a:ea typeface="+mn-ea"/>
        <a:cs typeface="Arial" charset="0"/>
      </a:defRPr>
    </a:lvl7pPr>
    <a:lvl8pPr marL="3200400" algn="l" defTabSz="914400" rtl="0" eaLnBrk="1" latinLnBrk="0" hangingPunct="1">
      <a:defRPr kern="1200">
        <a:solidFill>
          <a:schemeClr val="tx1"/>
        </a:solidFill>
        <a:latin typeface="Tahoma" pitchFamily="34" charset="0"/>
        <a:ea typeface="+mn-ea"/>
        <a:cs typeface="Arial" charset="0"/>
      </a:defRPr>
    </a:lvl8pPr>
    <a:lvl9pPr marL="3657600" algn="l" defTabSz="914400" rtl="0" eaLnBrk="1" latinLnBrk="0" hangingPunct="1">
      <a:defRPr kern="1200">
        <a:solidFill>
          <a:schemeClr val="tx1"/>
        </a:solidFill>
        <a:latin typeface="Tahoma"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2" autoAdjust="0"/>
    <p:restoredTop sz="94660"/>
  </p:normalViewPr>
  <p:slideViewPr>
    <p:cSldViewPr>
      <p:cViewPr varScale="1">
        <p:scale>
          <a:sx n="79" d="100"/>
          <a:sy n="79" d="100"/>
        </p:scale>
        <p:origin x="1526" y="7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6198" cy="7619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viewProps" Target="view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notesMaster" Target="notesMasters/notesMaster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eaLnBrk="1" hangingPunct="1">
              <a:buFont typeface="Arial" panose="020B0604020202020204" pitchFamily="34" charset="0"/>
              <a:buNone/>
              <a:defRPr sz="1200" smtClean="0">
                <a:latin typeface="Arial" panose="020B0604020202020204" pitchFamily="34" charset="0"/>
                <a:cs typeface="Arial" panose="020B0604020202020204" pitchFamily="34" charset="0"/>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smtClean="0">
                <a:latin typeface="Arial" panose="020B0604020202020204" pitchFamily="34" charset="0"/>
                <a:cs typeface="Arial" panose="020B0604020202020204" pitchFamily="34" charset="0"/>
              </a:defRPr>
            </a:lvl1pPr>
          </a:lstStyle>
          <a:p>
            <a:pPr>
              <a:defRPr/>
            </a:pPr>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w="9525">
            <a:no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smtClean="0">
                <a:latin typeface="Arial" panose="020B0604020202020204" pitchFamily="34" charset="0"/>
                <a:cs typeface="Arial" panose="020B0604020202020204"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charset="0"/>
              <a:buNone/>
              <a:defRPr sz="1200">
                <a:latin typeface="Arial" charset="0"/>
              </a:defRPr>
            </a:lvl1pPr>
          </a:lstStyle>
          <a:p>
            <a:fld id="{927664B8-008E-433A-9BE9-E9DCB3398FB9}" type="slidenum">
              <a:rPr lang="en-US"/>
              <a:pPr/>
              <a:t>‹#›</a:t>
            </a:fld>
            <a:endParaRPr lang="en-US"/>
          </a:p>
        </p:txBody>
      </p:sp>
    </p:spTree>
    <p:extLst>
      <p:ext uri="{BB962C8B-B14F-4D97-AF65-F5344CB8AC3E}">
        <p14:creationId xmlns:p14="http://schemas.microsoft.com/office/powerpoint/2010/main" val="19728074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b="1">
                <a:solidFill>
                  <a:schemeClr val="tx1"/>
                </a:solidFill>
                <a:latin typeface="Comic Sans MS" panose="030F0702030302020204" pitchFamily="66" charset="0"/>
              </a:defRPr>
            </a:lvl1pPr>
            <a:lvl2pPr marL="742950" indent="-285750">
              <a:defRPr sz="2000" b="1">
                <a:solidFill>
                  <a:schemeClr val="tx1"/>
                </a:solidFill>
                <a:latin typeface="Comic Sans MS" panose="030F0702030302020204" pitchFamily="66" charset="0"/>
              </a:defRPr>
            </a:lvl2pPr>
            <a:lvl3pPr marL="1143000" indent="-228600">
              <a:defRPr sz="2000" b="1">
                <a:solidFill>
                  <a:schemeClr val="tx1"/>
                </a:solidFill>
                <a:latin typeface="Comic Sans MS" panose="030F0702030302020204" pitchFamily="66" charset="0"/>
              </a:defRPr>
            </a:lvl3pPr>
            <a:lvl4pPr marL="1600200" indent="-228600">
              <a:defRPr sz="2000" b="1">
                <a:solidFill>
                  <a:schemeClr val="tx1"/>
                </a:solidFill>
                <a:latin typeface="Comic Sans MS" panose="030F0702030302020204" pitchFamily="66" charset="0"/>
              </a:defRPr>
            </a:lvl4pPr>
            <a:lvl5pPr marL="2057400" indent="-228600">
              <a:defRPr sz="2000" b="1">
                <a:solidFill>
                  <a:schemeClr val="tx1"/>
                </a:solidFill>
                <a:latin typeface="Comic Sans MS" panose="030F0702030302020204" pitchFamily="66" charset="0"/>
              </a:defRPr>
            </a:lvl5pPr>
            <a:lvl6pPr marL="2514600" indent="-228600" eaLnBrk="0" fontAlgn="base" hangingPunct="0">
              <a:spcBef>
                <a:spcPct val="0"/>
              </a:spcBef>
              <a:spcAft>
                <a:spcPct val="0"/>
              </a:spcAft>
              <a:defRPr sz="2000" b="1">
                <a:solidFill>
                  <a:schemeClr val="tx1"/>
                </a:solidFill>
                <a:latin typeface="Comic Sans MS" panose="030F0702030302020204" pitchFamily="66" charset="0"/>
              </a:defRPr>
            </a:lvl6pPr>
            <a:lvl7pPr marL="2971800" indent="-228600" eaLnBrk="0" fontAlgn="base" hangingPunct="0">
              <a:spcBef>
                <a:spcPct val="0"/>
              </a:spcBef>
              <a:spcAft>
                <a:spcPct val="0"/>
              </a:spcAft>
              <a:defRPr sz="2000" b="1">
                <a:solidFill>
                  <a:schemeClr val="tx1"/>
                </a:solidFill>
                <a:latin typeface="Comic Sans MS" panose="030F0702030302020204" pitchFamily="66" charset="0"/>
              </a:defRPr>
            </a:lvl7pPr>
            <a:lvl8pPr marL="3429000" indent="-228600" eaLnBrk="0" fontAlgn="base" hangingPunct="0">
              <a:spcBef>
                <a:spcPct val="0"/>
              </a:spcBef>
              <a:spcAft>
                <a:spcPct val="0"/>
              </a:spcAft>
              <a:defRPr sz="2000" b="1">
                <a:solidFill>
                  <a:schemeClr val="tx1"/>
                </a:solidFill>
                <a:latin typeface="Comic Sans MS" panose="030F0702030302020204" pitchFamily="66" charset="0"/>
              </a:defRPr>
            </a:lvl8pPr>
            <a:lvl9pPr marL="3886200" indent="-228600" eaLnBrk="0" fontAlgn="base" hangingPunct="0">
              <a:spcBef>
                <a:spcPct val="0"/>
              </a:spcBef>
              <a:spcAft>
                <a:spcPct val="0"/>
              </a:spcAft>
              <a:defRPr sz="2000" b="1">
                <a:solidFill>
                  <a:schemeClr val="tx1"/>
                </a:solidFill>
                <a:latin typeface="Comic Sans MS" panose="030F0702030302020204" pitchFamily="66" charset="0"/>
              </a:defRPr>
            </a:lvl9pPr>
          </a:lstStyle>
          <a:p>
            <a:fld id="{36630C85-0896-4021-BDEB-D3BC52B2C032}" type="slidenum">
              <a:rPr lang="sr-Latn-CS" altLang="sr-Latn-RS" sz="1200" b="0" smtClean="0">
                <a:latin typeface="Arial" panose="020B0604020202020204" pitchFamily="34" charset="0"/>
              </a:rPr>
              <a:pPr/>
              <a:t>102</a:t>
            </a:fld>
            <a:endParaRPr lang="sr-Latn-CS" altLang="sr-Latn-RS" sz="1200" b="0">
              <a:latin typeface="Arial" panose="020B0604020202020204" pitchFamily="34"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sr-Latn-CS" altLang="sr-Latn-RS">
              <a:latin typeface="Arial" panose="020B0604020202020204" pitchFamily="34" charset="0"/>
            </a:endParaRPr>
          </a:p>
        </p:txBody>
      </p:sp>
    </p:spTree>
    <p:extLst>
      <p:ext uri="{BB962C8B-B14F-4D97-AF65-F5344CB8AC3E}">
        <p14:creationId xmlns:p14="http://schemas.microsoft.com/office/powerpoint/2010/main" val="1637045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7664B8-008E-433A-9BE9-E9DCB3398FB9}" type="slidenum">
              <a:rPr lang="en-US" smtClean="0"/>
              <a:pPr/>
              <a:t>119</a:t>
            </a:fld>
            <a:endParaRPr lang="en-US"/>
          </a:p>
        </p:txBody>
      </p:sp>
    </p:spTree>
    <p:extLst>
      <p:ext uri="{BB962C8B-B14F-4D97-AF65-F5344CB8AC3E}">
        <p14:creationId xmlns:p14="http://schemas.microsoft.com/office/powerpoint/2010/main" val="24478958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Diakép helye 1">
            <a:extLst>
              <a:ext uri="{FF2B5EF4-FFF2-40B4-BE49-F238E27FC236}">
                <a16:creationId xmlns:a16="http://schemas.microsoft.com/office/drawing/2014/main" id="{095EC150-D511-AD17-E18B-CC65A52A710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Jegyzetek helye 2">
            <a:extLst>
              <a:ext uri="{FF2B5EF4-FFF2-40B4-BE49-F238E27FC236}">
                <a16:creationId xmlns:a16="http://schemas.microsoft.com/office/drawing/2014/main" id="{6FCB7279-12B0-C7BD-8175-0EB8B84CF1B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hu-HU" altLang="en-US"/>
              <a:t>https://upload.orthobullets.com/topic/6018/images/url..jpg</a:t>
            </a:r>
          </a:p>
        </p:txBody>
      </p:sp>
      <p:sp>
        <p:nvSpPr>
          <p:cNvPr id="26628" name="Dia számának helye 3">
            <a:extLst>
              <a:ext uri="{FF2B5EF4-FFF2-40B4-BE49-F238E27FC236}">
                <a16:creationId xmlns:a16="http://schemas.microsoft.com/office/drawing/2014/main" id="{6A0C2E79-5BDD-860F-5C90-1D65FE034BC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BBD76EE-2CA8-40F6-8150-BE04BD78FA24}" type="slidenum">
              <a:rPr lang="hu-HU" altLang="hu-HU"/>
              <a:pPr/>
              <a:t>126</a:t>
            </a:fld>
            <a:endParaRPr lang="hu-HU" altLang="hu-H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3C3E2D3-4483-4528-82F6-B2C3765D8496}" type="slidenum">
              <a:rPr lang="sr-Latn-CS" altLang="en-US"/>
              <a:pPr/>
              <a:t>‹#›</a:t>
            </a:fld>
            <a:endParaRPr lang="sr-Latn-C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60C84029-ACBA-41B1-BAE5-98C90ACB6325}" type="slidenum">
              <a:rPr lang="sr-Latn-CS" altLang="en-US"/>
              <a:pPr/>
              <a:t>‹#›</a:t>
            </a:fld>
            <a:endParaRPr lang="sr-Latn-C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4EFA40E-FF18-481A-8CBE-67C8119CDD9E}" type="slidenum">
              <a:rPr lang="sr-Latn-CS" altLang="en-US"/>
              <a:pPr/>
              <a:t>‹#›</a:t>
            </a:fld>
            <a:endParaRPr lang="sr-Latn-C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2C8FB83A-407E-4EF3-B879-22510502D0C8}" type="datetimeFigureOut">
              <a:rPr lang="en-US"/>
              <a:pPr>
                <a:defRPr/>
              </a:pPr>
              <a:t>9/14/2024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9B73212B-94BF-4E48-85D5-28CEB63966A9}"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BE47862B-B70C-4D6B-B883-5DD1B9C16ECA}" type="datetimeFigureOut">
              <a:rPr lang="en-US"/>
              <a:pPr>
                <a:defRPr/>
              </a:pPr>
              <a:t>9/14/2024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A822815-07C1-4606-8011-DF1CDF479F7C}"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35D09C74-32B3-465B-B5C3-4B21264B66BA}" type="datetimeFigureOut">
              <a:rPr lang="en-US"/>
              <a:pPr>
                <a:defRPr/>
              </a:pPr>
              <a:t>9/14/2024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8711513E-A127-4434-AF0C-81651E6C312F}"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5DE77FA3-5A5E-48EE-B5F3-577FFFD2CECC}" type="datetimeFigureOut">
              <a:rPr lang="en-US"/>
              <a:pPr>
                <a:defRPr/>
              </a:pPr>
              <a:t>9/14/2024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6D5A3907-7019-42B5-BAC1-AE9AEAFC56E4}"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fld id="{16E982CA-556E-4903-86AF-66C6CDF8563D}" type="datetimeFigureOut">
              <a:rPr lang="en-US"/>
              <a:pPr>
                <a:defRPr/>
              </a:pPr>
              <a:t>9/14/2024</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ABEA64FC-E2F0-469A-8CE9-2A00BF53CD48}" type="slidenum">
              <a:rPr lang="en-US"/>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fld id="{1818FFA0-2EC3-4762-B84D-DEA9F9C71AAE}" type="datetimeFigureOut">
              <a:rPr lang="en-US"/>
              <a:pPr>
                <a:defRPr/>
              </a:pPr>
              <a:t>9/14/2024</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7D345EC-0E1F-46DC-B49E-0502FD386FAE}"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C43DA4BC-CA76-40B5-B7F1-6A7A0839B61D}" type="datetimeFigureOut">
              <a:rPr lang="en-US"/>
              <a:pPr>
                <a:defRPr/>
              </a:pPr>
              <a:t>9/14/2024</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5F141E0D-204E-483D-88B1-6BB3F57C17A5}"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7097B81-7727-4459-9615-82C03C4BA2C1}" type="datetimeFigureOut">
              <a:rPr lang="en-US"/>
              <a:pPr>
                <a:defRPr/>
              </a:pPr>
              <a:t>9/14/2024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201EFC47-542A-4DF9-A463-292B18A59729}"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3C041131-C08A-4FFB-BEAD-EEEF6B8B3B17}" type="slidenum">
              <a:rPr lang="sr-Latn-CS" altLang="en-US"/>
              <a:pPr/>
              <a:t>‹#›</a:t>
            </a:fld>
            <a:endParaRPr lang="sr-Latn-C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5A051B51-09CC-4513-952F-CE5C35EB2471}" type="datetimeFigureOut">
              <a:rPr lang="en-US"/>
              <a:pPr>
                <a:defRPr/>
              </a:pPr>
              <a:t>9/14/2024</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A15B9615-4CC5-4CBD-89B4-14ADB3E7AB08}" type="slidenum">
              <a:rPr lang="en-US"/>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88333B99-0CD6-4FC8-AFAE-C151A5AEE4EE}" type="datetimeFigureOut">
              <a:rPr lang="en-US"/>
              <a:pPr>
                <a:defRPr/>
              </a:pPr>
              <a:t>9/14/2024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24B9568-BA91-4573-9DE9-657526FD0883}"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fld id="{54C02C80-595E-4B5B-B539-6F7778E44F6A}" type="datetimeFigureOut">
              <a:rPr lang="en-US"/>
              <a:pPr>
                <a:defRPr/>
              </a:pPr>
              <a:t>9/14/2024</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BE3D2A81-92B2-45F0-9901-5876AFFA7BE9}"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endParaRPr lang="sr-Latn-CS"/>
          </a:p>
        </p:txBody>
      </p:sp>
      <p:sp>
        <p:nvSpPr>
          <p:cNvPr id="3" name="Text Placeholder 2"/>
          <p:cNvSpPr>
            <a:spLocks noGrp="1"/>
          </p:cNvSpPr>
          <p:nvPr>
            <p:ph type="body"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4" name="Content Placeholder 3"/>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r-Latn-CS"/>
          </a:p>
        </p:txBody>
      </p:sp>
      <p:sp>
        <p:nvSpPr>
          <p:cNvPr id="5" name="Rectangle 44"/>
          <p:cNvSpPr>
            <a:spLocks noGrp="1" noChangeArrowheads="1"/>
          </p:cNvSpPr>
          <p:nvPr>
            <p:ph type="dt" sz="half" idx="10"/>
          </p:nvPr>
        </p:nvSpPr>
        <p:spPr>
          <a:ln/>
        </p:spPr>
        <p:txBody>
          <a:bodyPr/>
          <a:lstStyle>
            <a:lvl1pPr>
              <a:defRPr/>
            </a:lvl1pPr>
          </a:lstStyle>
          <a:p>
            <a:pPr>
              <a:defRPr/>
            </a:pPr>
            <a:endParaRPr lang="en-US"/>
          </a:p>
        </p:txBody>
      </p:sp>
      <p:sp>
        <p:nvSpPr>
          <p:cNvPr id="6"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pPr>
              <a:defRPr/>
            </a:pPr>
            <a:fld id="{8EEB320F-C9DC-481B-821B-959BC4FDD6D3}" type="slidenum">
              <a:rPr lang="en-US" altLang="sr-Latn-RS"/>
              <a:pPr>
                <a:defRPr/>
              </a:pPr>
              <a:t>‹#›</a:t>
            </a:fld>
            <a:endParaRPr lang="en-US" altLang="sr-Latn-RS"/>
          </a:p>
        </p:txBody>
      </p:sp>
    </p:spTree>
    <p:extLst>
      <p:ext uri="{BB962C8B-B14F-4D97-AF65-F5344CB8AC3E}">
        <p14:creationId xmlns:p14="http://schemas.microsoft.com/office/powerpoint/2010/main" val="4270237267"/>
      </p:ext>
    </p:extLst>
  </p:cSld>
  <p:clrMapOvr>
    <a:masterClrMapping/>
  </p:clrMapOvr>
  <p:transition spd="slow">
    <p:strips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BD5636C-3122-4445-8D88-93E14D741F31}" type="slidenum">
              <a:rPr lang="sr-Latn-CS" altLang="en-US"/>
              <a:pPr/>
              <a:t>‹#›</a:t>
            </a:fld>
            <a:endParaRPr lang="sr-Latn-C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6825C9D8-6B43-4FFF-993F-41BF52AAE22E}" type="slidenum">
              <a:rPr lang="sr-Latn-CS" altLang="en-US"/>
              <a:pPr/>
              <a:t>‹#›</a:t>
            </a:fld>
            <a:endParaRPr lang="sr-Latn-C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FE7F64C8-D7A7-46CC-97F1-83724BECDB73}" type="slidenum">
              <a:rPr lang="sr-Latn-CS" altLang="en-US"/>
              <a:pPr/>
              <a:t>‹#›</a:t>
            </a:fld>
            <a:endParaRPr lang="sr-Latn-C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5A9121E4-441C-4219-8CE5-829AE5E30C01}" type="slidenum">
              <a:rPr lang="sr-Latn-CS" altLang="en-US"/>
              <a:pPr/>
              <a:t>‹#›</a:t>
            </a:fld>
            <a:endParaRPr lang="sr-Latn-C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6D841C08-7BD3-479C-ADA5-EB538D11B4D9}" type="slidenum">
              <a:rPr lang="sr-Latn-CS" altLang="en-US"/>
              <a:pPr/>
              <a:t>‹#›</a:t>
            </a:fld>
            <a:endParaRPr lang="sr-Latn-C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B991D173-C732-4B7E-A044-8208BA6B45CC}" type="slidenum">
              <a:rPr lang="sr-Latn-CS" altLang="en-US"/>
              <a:pPr/>
              <a:t>‹#›</a:t>
            </a:fld>
            <a:endParaRPr lang="sr-Latn-C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B22578C-5D4B-4428-91D0-9377BBB0ECF5}" type="slidenum">
              <a:rPr lang="sr-Latn-CS" altLang="en-US"/>
              <a:pPr/>
              <a:t>‹#›</a:t>
            </a:fld>
            <a:endParaRPr lang="sr-Latn-C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3800475" y="1789113"/>
            <a:ext cx="5340350" cy="5056187"/>
            <a:chOff x="0" y="0"/>
            <a:chExt cx="3364" cy="3185"/>
          </a:xfrm>
        </p:grpSpPr>
        <p:sp>
          <p:nvSpPr>
            <p:cNvPr id="2" name="Rectangle 3"/>
            <p:cNvSpPr>
              <a:spLocks noChangeArrowheads="1"/>
            </p:cNvSpPr>
            <p:nvPr userDrawn="1"/>
          </p:nvSpPr>
          <p:spPr bwMode="auto">
            <a:xfrm>
              <a:off x="1836" y="238"/>
              <a:ext cx="197" cy="102"/>
            </a:xfrm>
            <a:prstGeom prst="rect">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3" name="Oval 4"/>
            <p:cNvSpPr>
              <a:spLocks noChangeArrowheads="1"/>
            </p:cNvSpPr>
            <p:nvPr userDrawn="1"/>
          </p:nvSpPr>
          <p:spPr bwMode="auto">
            <a:xfrm>
              <a:off x="1905" y="58"/>
              <a:ext cx="47" cy="47"/>
            </a:xfrm>
            <a:prstGeom prst="ellipse">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29" name="Rectangle 5"/>
            <p:cNvSpPr>
              <a:spLocks noChangeArrowheads="1"/>
            </p:cNvSpPr>
            <p:nvPr userDrawn="1"/>
          </p:nvSpPr>
          <p:spPr bwMode="auto">
            <a:xfrm rot="995337">
              <a:off x="2811" y="368"/>
              <a:ext cx="6" cy="2073"/>
            </a:xfrm>
            <a:prstGeom prst="rect">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0" name="Freeform 6"/>
            <p:cNvSpPr>
              <a:spLocks noEditPoints="1" noChangeArrowheads="1"/>
            </p:cNvSpPr>
            <p:nvPr userDrawn="1"/>
          </p:nvSpPr>
          <p:spPr bwMode="auto">
            <a:xfrm>
              <a:off x="2477" y="2381"/>
              <a:ext cx="66" cy="96"/>
            </a:xfrm>
            <a:custGeom>
              <a:avLst/>
              <a:gdLst>
                <a:gd name="T0" fmla="*/ 18 w 66"/>
                <a:gd name="T1" fmla="*/ 96 h 96"/>
                <a:gd name="T2" fmla="*/ 42 w 66"/>
                <a:gd name="T3" fmla="*/ 78 h 96"/>
                <a:gd name="T4" fmla="*/ 60 w 66"/>
                <a:gd name="T5" fmla="*/ 60 h 96"/>
                <a:gd name="T6" fmla="*/ 66 w 66"/>
                <a:gd name="T7" fmla="*/ 36 h 96"/>
                <a:gd name="T8" fmla="*/ 60 w 66"/>
                <a:gd name="T9" fmla="*/ 12 h 96"/>
                <a:gd name="T10" fmla="*/ 36 w 66"/>
                <a:gd name="T11" fmla="*/ 0 h 96"/>
                <a:gd name="T12" fmla="*/ 24 w 66"/>
                <a:gd name="T13" fmla="*/ 6 h 96"/>
                <a:gd name="T14" fmla="*/ 12 w 66"/>
                <a:gd name="T15" fmla="*/ 12 h 96"/>
                <a:gd name="T16" fmla="*/ 0 w 66"/>
                <a:gd name="T17" fmla="*/ 36 h 96"/>
                <a:gd name="T18" fmla="*/ 0 w 66"/>
                <a:gd name="T19" fmla="*/ 60 h 96"/>
                <a:gd name="T20" fmla="*/ 12 w 66"/>
                <a:gd name="T21" fmla="*/ 84 h 96"/>
                <a:gd name="T22" fmla="*/ 18 w 66"/>
                <a:gd name="T23" fmla="*/ 96 h 96"/>
                <a:gd name="T24" fmla="*/ 18 w 66"/>
                <a:gd name="T25" fmla="*/ 96 h 96"/>
                <a:gd name="T26" fmla="*/ 42 w 66"/>
                <a:gd name="T27" fmla="*/ 18 h 96"/>
                <a:gd name="T28" fmla="*/ 54 w 66"/>
                <a:gd name="T29" fmla="*/ 24 h 96"/>
                <a:gd name="T30" fmla="*/ 60 w 66"/>
                <a:gd name="T31" fmla="*/ 36 h 96"/>
                <a:gd name="T32" fmla="*/ 60 w 66"/>
                <a:gd name="T33" fmla="*/ 48 h 96"/>
                <a:gd name="T34" fmla="*/ 54 w 66"/>
                <a:gd name="T35" fmla="*/ 54 h 96"/>
                <a:gd name="T36" fmla="*/ 36 w 66"/>
                <a:gd name="T37" fmla="*/ 72 h 96"/>
                <a:gd name="T38" fmla="*/ 24 w 66"/>
                <a:gd name="T39" fmla="*/ 78 h 96"/>
                <a:gd name="T40" fmla="*/ 24 w 66"/>
                <a:gd name="T41" fmla="*/ 78 h 96"/>
                <a:gd name="T42" fmla="*/ 12 w 66"/>
                <a:gd name="T43" fmla="*/ 48 h 96"/>
                <a:gd name="T44" fmla="*/ 18 w 66"/>
                <a:gd name="T45" fmla="*/ 24 h 96"/>
                <a:gd name="T46" fmla="*/ 30 w 66"/>
                <a:gd name="T47" fmla="*/ 18 h 96"/>
                <a:gd name="T48" fmla="*/ 42 w 66"/>
                <a:gd name="T49" fmla="*/ 18 h 96"/>
                <a:gd name="T50" fmla="*/ 42 w 66"/>
                <a:gd name="T51" fmla="*/ 18 h 9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6"/>
                <a:gd name="T79" fmla="*/ 0 h 96"/>
                <a:gd name="T80" fmla="*/ 66 w 66"/>
                <a:gd name="T81" fmla="*/ 96 h 9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close/>
                  <a:moveTo>
                    <a:pt x="42" y="18"/>
                  </a:moveTo>
                  <a:lnTo>
                    <a:pt x="54" y="24"/>
                  </a:lnTo>
                  <a:lnTo>
                    <a:pt x="60" y="36"/>
                  </a:lnTo>
                  <a:lnTo>
                    <a:pt x="60" y="48"/>
                  </a:lnTo>
                  <a:lnTo>
                    <a:pt x="54" y="54"/>
                  </a:lnTo>
                  <a:lnTo>
                    <a:pt x="36" y="72"/>
                  </a:lnTo>
                  <a:lnTo>
                    <a:pt x="24" y="78"/>
                  </a:lnTo>
                  <a:lnTo>
                    <a:pt x="12" y="48"/>
                  </a:lnTo>
                  <a:lnTo>
                    <a:pt x="18" y="24"/>
                  </a:lnTo>
                  <a:lnTo>
                    <a:pt x="30" y="18"/>
                  </a:lnTo>
                  <a:lnTo>
                    <a:pt x="42" y="18"/>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1" name="Rectangle 7"/>
            <p:cNvSpPr>
              <a:spLocks noChangeArrowheads="1"/>
            </p:cNvSpPr>
            <p:nvPr userDrawn="1"/>
          </p:nvSpPr>
          <p:spPr bwMode="auto">
            <a:xfrm rot="91736">
              <a:off x="3093" y="408"/>
              <a:ext cx="6" cy="1998"/>
            </a:xfrm>
            <a:prstGeom prst="rect">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2" name="Rectangle 8"/>
            <p:cNvSpPr>
              <a:spLocks noChangeArrowheads="1"/>
            </p:cNvSpPr>
            <p:nvPr userDrawn="1"/>
          </p:nvSpPr>
          <p:spPr bwMode="auto">
            <a:xfrm rot="20673776">
              <a:off x="3246" y="394"/>
              <a:ext cx="6" cy="881"/>
            </a:xfrm>
            <a:prstGeom prst="rect">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3" name="Rectangle 9"/>
            <p:cNvSpPr>
              <a:spLocks noChangeArrowheads="1"/>
            </p:cNvSpPr>
            <p:nvPr userDrawn="1"/>
          </p:nvSpPr>
          <p:spPr bwMode="auto">
            <a:xfrm rot="20459687">
              <a:off x="1050" y="689"/>
              <a:ext cx="6" cy="2033"/>
            </a:xfrm>
            <a:prstGeom prst="rect">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4" name="Rectangle 10"/>
            <p:cNvSpPr>
              <a:spLocks noChangeArrowheads="1"/>
            </p:cNvSpPr>
            <p:nvPr userDrawn="1"/>
          </p:nvSpPr>
          <p:spPr bwMode="auto">
            <a:xfrm rot="1114412">
              <a:off x="363" y="694"/>
              <a:ext cx="6" cy="2119"/>
            </a:xfrm>
            <a:prstGeom prst="rect">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5" name="Rectangle 11"/>
            <p:cNvSpPr>
              <a:spLocks noChangeArrowheads="1"/>
            </p:cNvSpPr>
            <p:nvPr userDrawn="1"/>
          </p:nvSpPr>
          <p:spPr bwMode="auto">
            <a:xfrm rot="254676">
              <a:off x="641" y="743"/>
              <a:ext cx="6" cy="1906"/>
            </a:xfrm>
            <a:prstGeom prst="rect">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6" name="Freeform 12"/>
            <p:cNvSpPr>
              <a:spLocks noChangeArrowheads="1"/>
            </p:cNvSpPr>
            <p:nvPr userDrawn="1"/>
          </p:nvSpPr>
          <p:spPr bwMode="auto">
            <a:xfrm>
              <a:off x="1613" y="1894"/>
              <a:ext cx="623" cy="156"/>
            </a:xfrm>
            <a:custGeom>
              <a:avLst/>
              <a:gdLst>
                <a:gd name="T0" fmla="*/ 6 w 623"/>
                <a:gd name="T1" fmla="*/ 18 h 156"/>
                <a:gd name="T2" fmla="*/ 162 w 623"/>
                <a:gd name="T3" fmla="*/ 36 h 156"/>
                <a:gd name="T4" fmla="*/ 251 w 623"/>
                <a:gd name="T5" fmla="*/ 36 h 156"/>
                <a:gd name="T6" fmla="*/ 354 w 623"/>
                <a:gd name="T7" fmla="*/ 30 h 156"/>
                <a:gd name="T8" fmla="*/ 473 w 623"/>
                <a:gd name="T9" fmla="*/ 18 h 156"/>
                <a:gd name="T10" fmla="*/ 611 w 623"/>
                <a:gd name="T11" fmla="*/ 0 h 156"/>
                <a:gd name="T12" fmla="*/ 623 w 623"/>
                <a:gd name="T13" fmla="*/ 114 h 156"/>
                <a:gd name="T14" fmla="*/ 497 w 623"/>
                <a:gd name="T15" fmla="*/ 138 h 156"/>
                <a:gd name="T16" fmla="*/ 414 w 623"/>
                <a:gd name="T17" fmla="*/ 150 h 156"/>
                <a:gd name="T18" fmla="*/ 318 w 623"/>
                <a:gd name="T19" fmla="*/ 156 h 156"/>
                <a:gd name="T20" fmla="*/ 215 w 623"/>
                <a:gd name="T21" fmla="*/ 156 h 156"/>
                <a:gd name="T22" fmla="*/ 108 w 623"/>
                <a:gd name="T23" fmla="*/ 150 h 156"/>
                <a:gd name="T24" fmla="*/ 0 w 623"/>
                <a:gd name="T25" fmla="*/ 132 h 156"/>
                <a:gd name="T26" fmla="*/ 6 w 623"/>
                <a:gd name="T27" fmla="*/ 18 h 156"/>
                <a:gd name="T28" fmla="*/ 6 w 623"/>
                <a:gd name="T29" fmla="*/ 18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23"/>
                <a:gd name="T46" fmla="*/ 0 h 156"/>
                <a:gd name="T47" fmla="*/ 623 w 623"/>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7" name="Freeform 13"/>
            <p:cNvSpPr>
              <a:spLocks noChangeArrowheads="1"/>
            </p:cNvSpPr>
            <p:nvPr userDrawn="1"/>
          </p:nvSpPr>
          <p:spPr bwMode="auto">
            <a:xfrm>
              <a:off x="2368" y="2464"/>
              <a:ext cx="996" cy="126"/>
            </a:xfrm>
            <a:custGeom>
              <a:avLst/>
              <a:gdLst>
                <a:gd name="T0" fmla="*/ 754 w 993"/>
                <a:gd name="T1" fmla="*/ 6 h 126"/>
                <a:gd name="T2" fmla="*/ 652 w 993"/>
                <a:gd name="T3" fmla="*/ 6 h 126"/>
                <a:gd name="T4" fmla="*/ 563 w 993"/>
                <a:gd name="T5" fmla="*/ 6 h 126"/>
                <a:gd name="T6" fmla="*/ 479 w 993"/>
                <a:gd name="T7" fmla="*/ 6 h 126"/>
                <a:gd name="T8" fmla="*/ 401 w 993"/>
                <a:gd name="T9" fmla="*/ 6 h 126"/>
                <a:gd name="T10" fmla="*/ 335 w 993"/>
                <a:gd name="T11" fmla="*/ 0 h 126"/>
                <a:gd name="T12" fmla="*/ 276 w 993"/>
                <a:gd name="T13" fmla="*/ 0 h 126"/>
                <a:gd name="T14" fmla="*/ 222 w 993"/>
                <a:gd name="T15" fmla="*/ 0 h 126"/>
                <a:gd name="T16" fmla="*/ 180 w 993"/>
                <a:gd name="T17" fmla="*/ 6 h 126"/>
                <a:gd name="T18" fmla="*/ 138 w 993"/>
                <a:gd name="T19" fmla="*/ 6 h 126"/>
                <a:gd name="T20" fmla="*/ 108 w 993"/>
                <a:gd name="T21" fmla="*/ 6 h 126"/>
                <a:gd name="T22" fmla="*/ 54 w 993"/>
                <a:gd name="T23" fmla="*/ 6 h 126"/>
                <a:gd name="T24" fmla="*/ 24 w 993"/>
                <a:gd name="T25" fmla="*/ 12 h 126"/>
                <a:gd name="T26" fmla="*/ 6 w 993"/>
                <a:gd name="T27" fmla="*/ 18 h 126"/>
                <a:gd name="T28" fmla="*/ 0 w 993"/>
                <a:gd name="T29" fmla="*/ 24 h 126"/>
                <a:gd name="T30" fmla="*/ 12 w 993"/>
                <a:gd name="T31" fmla="*/ 42 h 126"/>
                <a:gd name="T32" fmla="*/ 18 w 993"/>
                <a:gd name="T33" fmla="*/ 48 h 126"/>
                <a:gd name="T34" fmla="*/ 30 w 993"/>
                <a:gd name="T35" fmla="*/ 54 h 126"/>
                <a:gd name="T36" fmla="*/ 60 w 993"/>
                <a:gd name="T37" fmla="*/ 60 h 126"/>
                <a:gd name="T38" fmla="*/ 90 w 993"/>
                <a:gd name="T39" fmla="*/ 72 h 126"/>
                <a:gd name="T40" fmla="*/ 144 w 993"/>
                <a:gd name="T41" fmla="*/ 84 h 126"/>
                <a:gd name="T42" fmla="*/ 210 w 993"/>
                <a:gd name="T43" fmla="*/ 90 h 126"/>
                <a:gd name="T44" fmla="*/ 293 w 993"/>
                <a:gd name="T45" fmla="*/ 102 h 126"/>
                <a:gd name="T46" fmla="*/ 389 w 993"/>
                <a:gd name="T47" fmla="*/ 108 h 126"/>
                <a:gd name="T48" fmla="*/ 503 w 993"/>
                <a:gd name="T49" fmla="*/ 120 h 126"/>
                <a:gd name="T50" fmla="*/ 622 w 993"/>
                <a:gd name="T51" fmla="*/ 120 h 126"/>
                <a:gd name="T52" fmla="*/ 754 w 993"/>
                <a:gd name="T53" fmla="*/ 126 h 126"/>
                <a:gd name="T54" fmla="*/ 873 w 993"/>
                <a:gd name="T55" fmla="*/ 126 h 126"/>
                <a:gd name="T56" fmla="*/ 993 w 993"/>
                <a:gd name="T57" fmla="*/ 126 h 126"/>
                <a:gd name="T58" fmla="*/ 993 w 993"/>
                <a:gd name="T59" fmla="*/ 12 h 126"/>
                <a:gd name="T60" fmla="*/ 879 w 993"/>
                <a:gd name="T61" fmla="*/ 12 h 126"/>
                <a:gd name="T62" fmla="*/ 754 w 993"/>
                <a:gd name="T63" fmla="*/ 6 h 126"/>
                <a:gd name="T64" fmla="*/ 754 w 993"/>
                <a:gd name="T65" fmla="*/ 6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3"/>
                <a:gd name="T100" fmla="*/ 0 h 126"/>
                <a:gd name="T101" fmla="*/ 993 w 993"/>
                <a:gd name="T102" fmla="*/ 126 h 1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8" name="Freeform 14"/>
            <p:cNvSpPr>
              <a:spLocks noChangeArrowheads="1"/>
            </p:cNvSpPr>
            <p:nvPr userDrawn="1"/>
          </p:nvSpPr>
          <p:spPr bwMode="auto">
            <a:xfrm>
              <a:off x="2392" y="2518"/>
              <a:ext cx="972" cy="245"/>
            </a:xfrm>
            <a:custGeom>
              <a:avLst/>
              <a:gdLst>
                <a:gd name="T0" fmla="*/ 0 w 969"/>
                <a:gd name="T1" fmla="*/ 0 h 245"/>
                <a:gd name="T2" fmla="*/ 24 w 969"/>
                <a:gd name="T3" fmla="*/ 54 h 245"/>
                <a:gd name="T4" fmla="*/ 66 w 969"/>
                <a:gd name="T5" fmla="*/ 96 h 245"/>
                <a:gd name="T6" fmla="*/ 120 w 969"/>
                <a:gd name="T7" fmla="*/ 137 h 245"/>
                <a:gd name="T8" fmla="*/ 198 w 969"/>
                <a:gd name="T9" fmla="*/ 173 h 245"/>
                <a:gd name="T10" fmla="*/ 293 w 969"/>
                <a:gd name="T11" fmla="*/ 203 h 245"/>
                <a:gd name="T12" fmla="*/ 353 w 969"/>
                <a:gd name="T13" fmla="*/ 215 h 245"/>
                <a:gd name="T14" fmla="*/ 413 w 969"/>
                <a:gd name="T15" fmla="*/ 227 h 245"/>
                <a:gd name="T16" fmla="*/ 479 w 969"/>
                <a:gd name="T17" fmla="*/ 233 h 245"/>
                <a:gd name="T18" fmla="*/ 556 w 969"/>
                <a:gd name="T19" fmla="*/ 239 h 245"/>
                <a:gd name="T20" fmla="*/ 634 w 969"/>
                <a:gd name="T21" fmla="*/ 245 h 245"/>
                <a:gd name="T22" fmla="*/ 724 w 969"/>
                <a:gd name="T23" fmla="*/ 245 h 245"/>
                <a:gd name="T24" fmla="*/ 855 w 969"/>
                <a:gd name="T25" fmla="*/ 245 h 245"/>
                <a:gd name="T26" fmla="*/ 969 w 969"/>
                <a:gd name="T27" fmla="*/ 239 h 245"/>
                <a:gd name="T28" fmla="*/ 969 w 969"/>
                <a:gd name="T29" fmla="*/ 60 h 245"/>
                <a:gd name="T30" fmla="*/ 700 w 969"/>
                <a:gd name="T31" fmla="*/ 60 h 245"/>
                <a:gd name="T32" fmla="*/ 503 w 969"/>
                <a:gd name="T33" fmla="*/ 54 h 245"/>
                <a:gd name="T34" fmla="*/ 317 w 969"/>
                <a:gd name="T35" fmla="*/ 42 h 245"/>
                <a:gd name="T36" fmla="*/ 150 w 969"/>
                <a:gd name="T37" fmla="*/ 24 h 245"/>
                <a:gd name="T38" fmla="*/ 72 w 969"/>
                <a:gd name="T39" fmla="*/ 12 h 245"/>
                <a:gd name="T40" fmla="*/ 0 w 969"/>
                <a:gd name="T41" fmla="*/ 0 h 245"/>
                <a:gd name="T42" fmla="*/ 0 w 969"/>
                <a:gd name="T43" fmla="*/ 0 h 2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9"/>
                <a:gd name="T67" fmla="*/ 0 h 245"/>
                <a:gd name="T68" fmla="*/ 969 w 969"/>
                <a:gd name="T69" fmla="*/ 245 h 2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close/>
                </a:path>
              </a:pathLst>
            </a:custGeom>
            <a:gradFill rotWithShape="0">
              <a:gsLst>
                <a:gs pos="0">
                  <a:schemeClr val="bg2"/>
                </a:gs>
                <a:gs pos="100000">
                  <a:srgbClr val="82582E"/>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39" name="Freeform 15"/>
            <p:cNvSpPr>
              <a:spLocks noChangeArrowheads="1"/>
            </p:cNvSpPr>
            <p:nvPr userDrawn="1"/>
          </p:nvSpPr>
          <p:spPr bwMode="auto">
            <a:xfrm>
              <a:off x="2410" y="2464"/>
              <a:ext cx="954" cy="90"/>
            </a:xfrm>
            <a:custGeom>
              <a:avLst/>
              <a:gdLst>
                <a:gd name="T0" fmla="*/ 700 w 951"/>
                <a:gd name="T1" fmla="*/ 0 h 90"/>
                <a:gd name="T2" fmla="*/ 598 w 951"/>
                <a:gd name="T3" fmla="*/ 0 h 90"/>
                <a:gd name="T4" fmla="*/ 515 w 951"/>
                <a:gd name="T5" fmla="*/ 0 h 90"/>
                <a:gd name="T6" fmla="*/ 431 w 951"/>
                <a:gd name="T7" fmla="*/ 0 h 90"/>
                <a:gd name="T8" fmla="*/ 365 w 951"/>
                <a:gd name="T9" fmla="*/ 0 h 90"/>
                <a:gd name="T10" fmla="*/ 299 w 951"/>
                <a:gd name="T11" fmla="*/ 0 h 90"/>
                <a:gd name="T12" fmla="*/ 245 w 951"/>
                <a:gd name="T13" fmla="*/ 0 h 90"/>
                <a:gd name="T14" fmla="*/ 198 w 951"/>
                <a:gd name="T15" fmla="*/ 0 h 90"/>
                <a:gd name="T16" fmla="*/ 162 w 951"/>
                <a:gd name="T17" fmla="*/ 0 h 90"/>
                <a:gd name="T18" fmla="*/ 126 w 951"/>
                <a:gd name="T19" fmla="*/ 6 h 90"/>
                <a:gd name="T20" fmla="*/ 96 w 951"/>
                <a:gd name="T21" fmla="*/ 6 h 90"/>
                <a:gd name="T22" fmla="*/ 54 w 951"/>
                <a:gd name="T23" fmla="*/ 12 h 90"/>
                <a:gd name="T24" fmla="*/ 30 w 951"/>
                <a:gd name="T25" fmla="*/ 12 h 90"/>
                <a:gd name="T26" fmla="*/ 12 w 951"/>
                <a:gd name="T27" fmla="*/ 18 h 90"/>
                <a:gd name="T28" fmla="*/ 6 w 951"/>
                <a:gd name="T29" fmla="*/ 18 h 90"/>
                <a:gd name="T30" fmla="*/ 0 w 951"/>
                <a:gd name="T31" fmla="*/ 24 h 90"/>
                <a:gd name="T32" fmla="*/ 6 w 951"/>
                <a:gd name="T33" fmla="*/ 30 h 90"/>
                <a:gd name="T34" fmla="*/ 24 w 951"/>
                <a:gd name="T35" fmla="*/ 36 h 90"/>
                <a:gd name="T36" fmla="*/ 54 w 951"/>
                <a:gd name="T37" fmla="*/ 42 h 90"/>
                <a:gd name="T38" fmla="*/ 102 w 951"/>
                <a:gd name="T39" fmla="*/ 54 h 90"/>
                <a:gd name="T40" fmla="*/ 168 w 951"/>
                <a:gd name="T41" fmla="*/ 60 h 90"/>
                <a:gd name="T42" fmla="*/ 251 w 951"/>
                <a:gd name="T43" fmla="*/ 66 h 90"/>
                <a:gd name="T44" fmla="*/ 341 w 951"/>
                <a:gd name="T45" fmla="*/ 78 h 90"/>
                <a:gd name="T46" fmla="*/ 449 w 951"/>
                <a:gd name="T47" fmla="*/ 84 h 90"/>
                <a:gd name="T48" fmla="*/ 568 w 951"/>
                <a:gd name="T49" fmla="*/ 84 h 90"/>
                <a:gd name="T50" fmla="*/ 694 w 951"/>
                <a:gd name="T51" fmla="*/ 90 h 90"/>
                <a:gd name="T52" fmla="*/ 825 w 951"/>
                <a:gd name="T53" fmla="*/ 90 h 90"/>
                <a:gd name="T54" fmla="*/ 951 w 951"/>
                <a:gd name="T55" fmla="*/ 90 h 90"/>
                <a:gd name="T56" fmla="*/ 951 w 951"/>
                <a:gd name="T57" fmla="*/ 6 h 90"/>
                <a:gd name="T58" fmla="*/ 831 w 951"/>
                <a:gd name="T59" fmla="*/ 6 h 90"/>
                <a:gd name="T60" fmla="*/ 772 w 951"/>
                <a:gd name="T61" fmla="*/ 6 h 90"/>
                <a:gd name="T62" fmla="*/ 700 w 951"/>
                <a:gd name="T63" fmla="*/ 0 h 90"/>
                <a:gd name="T64" fmla="*/ 700 w 951"/>
                <a:gd name="T65" fmla="*/ 0 h 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51"/>
                <a:gd name="T100" fmla="*/ 0 h 90"/>
                <a:gd name="T101" fmla="*/ 951 w 951"/>
                <a:gd name="T102" fmla="*/ 90 h 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close/>
                </a:path>
              </a:pathLst>
            </a:custGeom>
            <a:gradFill rotWithShape="0">
              <a:gsLst>
                <a:gs pos="0">
                  <a:srgbClr val="82582E"/>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0" name="Freeform 16"/>
            <p:cNvSpPr>
              <a:spLocks noChangeArrowheads="1"/>
            </p:cNvSpPr>
            <p:nvPr userDrawn="1"/>
          </p:nvSpPr>
          <p:spPr bwMode="auto">
            <a:xfrm>
              <a:off x="665" y="414"/>
              <a:ext cx="102" cy="155"/>
            </a:xfrm>
            <a:custGeom>
              <a:avLst/>
              <a:gdLst>
                <a:gd name="T0" fmla="*/ 102 w 102"/>
                <a:gd name="T1" fmla="*/ 0 h 155"/>
                <a:gd name="T2" fmla="*/ 0 w 102"/>
                <a:gd name="T3" fmla="*/ 12 h 155"/>
                <a:gd name="T4" fmla="*/ 30 w 102"/>
                <a:gd name="T5" fmla="*/ 72 h 155"/>
                <a:gd name="T6" fmla="*/ 30 w 102"/>
                <a:gd name="T7" fmla="*/ 155 h 155"/>
                <a:gd name="T8" fmla="*/ 72 w 102"/>
                <a:gd name="T9" fmla="*/ 155 h 155"/>
                <a:gd name="T10" fmla="*/ 72 w 102"/>
                <a:gd name="T11" fmla="*/ 66 h 155"/>
                <a:gd name="T12" fmla="*/ 102 w 102"/>
                <a:gd name="T13" fmla="*/ 0 h 155"/>
                <a:gd name="T14" fmla="*/ 102 w 102"/>
                <a:gd name="T15" fmla="*/ 0 h 155"/>
                <a:gd name="T16" fmla="*/ 0 60000 65536"/>
                <a:gd name="T17" fmla="*/ 0 60000 65536"/>
                <a:gd name="T18" fmla="*/ 0 60000 65536"/>
                <a:gd name="T19" fmla="*/ 0 60000 65536"/>
                <a:gd name="T20" fmla="*/ 0 60000 65536"/>
                <a:gd name="T21" fmla="*/ 0 60000 65536"/>
                <a:gd name="T22" fmla="*/ 0 60000 65536"/>
                <a:gd name="T23" fmla="*/ 0 60000 65536"/>
                <a:gd name="T24" fmla="*/ 0 w 102"/>
                <a:gd name="T25" fmla="*/ 0 h 155"/>
                <a:gd name="T26" fmla="*/ 102 w 102"/>
                <a:gd name="T27" fmla="*/ 155 h 15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 h="155">
                  <a:moveTo>
                    <a:pt x="102" y="0"/>
                  </a:moveTo>
                  <a:lnTo>
                    <a:pt x="0" y="12"/>
                  </a:lnTo>
                  <a:lnTo>
                    <a:pt x="30" y="72"/>
                  </a:lnTo>
                  <a:lnTo>
                    <a:pt x="30" y="155"/>
                  </a:lnTo>
                  <a:lnTo>
                    <a:pt x="72" y="155"/>
                  </a:lnTo>
                  <a:lnTo>
                    <a:pt x="72" y="66"/>
                  </a:lnTo>
                  <a:lnTo>
                    <a:pt x="102" y="0"/>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1" name="Freeform 17"/>
            <p:cNvSpPr>
              <a:spLocks noEditPoints="1" noChangeArrowheads="1"/>
            </p:cNvSpPr>
            <p:nvPr userDrawn="1"/>
          </p:nvSpPr>
          <p:spPr bwMode="auto">
            <a:xfrm>
              <a:off x="665" y="563"/>
              <a:ext cx="90" cy="96"/>
            </a:xfrm>
            <a:custGeom>
              <a:avLst/>
              <a:gdLst>
                <a:gd name="T0" fmla="*/ 48 w 90"/>
                <a:gd name="T1" fmla="*/ 96 h 96"/>
                <a:gd name="T2" fmla="*/ 72 w 90"/>
                <a:gd name="T3" fmla="*/ 72 h 96"/>
                <a:gd name="T4" fmla="*/ 84 w 90"/>
                <a:gd name="T5" fmla="*/ 48 h 96"/>
                <a:gd name="T6" fmla="*/ 90 w 90"/>
                <a:gd name="T7" fmla="*/ 36 h 96"/>
                <a:gd name="T8" fmla="*/ 84 w 90"/>
                <a:gd name="T9" fmla="*/ 24 h 96"/>
                <a:gd name="T10" fmla="*/ 66 w 90"/>
                <a:gd name="T11" fmla="*/ 6 h 96"/>
                <a:gd name="T12" fmla="*/ 42 w 90"/>
                <a:gd name="T13" fmla="*/ 0 h 96"/>
                <a:gd name="T14" fmla="*/ 24 w 90"/>
                <a:gd name="T15" fmla="*/ 0 h 96"/>
                <a:gd name="T16" fmla="*/ 12 w 90"/>
                <a:gd name="T17" fmla="*/ 12 h 96"/>
                <a:gd name="T18" fmla="*/ 6 w 90"/>
                <a:gd name="T19" fmla="*/ 24 h 96"/>
                <a:gd name="T20" fmla="*/ 0 w 90"/>
                <a:gd name="T21" fmla="*/ 36 h 96"/>
                <a:gd name="T22" fmla="*/ 12 w 90"/>
                <a:gd name="T23" fmla="*/ 66 h 96"/>
                <a:gd name="T24" fmla="*/ 30 w 90"/>
                <a:gd name="T25" fmla="*/ 84 h 96"/>
                <a:gd name="T26" fmla="*/ 48 w 90"/>
                <a:gd name="T27" fmla="*/ 96 h 96"/>
                <a:gd name="T28" fmla="*/ 48 w 90"/>
                <a:gd name="T29" fmla="*/ 96 h 96"/>
                <a:gd name="T30" fmla="*/ 48 w 90"/>
                <a:gd name="T31" fmla="*/ 12 h 96"/>
                <a:gd name="T32" fmla="*/ 66 w 90"/>
                <a:gd name="T33" fmla="*/ 18 h 96"/>
                <a:gd name="T34" fmla="*/ 72 w 90"/>
                <a:gd name="T35" fmla="*/ 24 h 96"/>
                <a:gd name="T36" fmla="*/ 72 w 90"/>
                <a:gd name="T37" fmla="*/ 36 h 96"/>
                <a:gd name="T38" fmla="*/ 72 w 90"/>
                <a:gd name="T39" fmla="*/ 48 h 96"/>
                <a:gd name="T40" fmla="*/ 54 w 90"/>
                <a:gd name="T41" fmla="*/ 66 h 96"/>
                <a:gd name="T42" fmla="*/ 48 w 90"/>
                <a:gd name="T43" fmla="*/ 78 h 96"/>
                <a:gd name="T44" fmla="*/ 30 w 90"/>
                <a:gd name="T45" fmla="*/ 66 h 96"/>
                <a:gd name="T46" fmla="*/ 24 w 90"/>
                <a:gd name="T47" fmla="*/ 48 h 96"/>
                <a:gd name="T48" fmla="*/ 18 w 90"/>
                <a:gd name="T49" fmla="*/ 30 h 96"/>
                <a:gd name="T50" fmla="*/ 30 w 90"/>
                <a:gd name="T51" fmla="*/ 12 h 96"/>
                <a:gd name="T52" fmla="*/ 48 w 90"/>
                <a:gd name="T53" fmla="*/ 12 h 96"/>
                <a:gd name="T54" fmla="*/ 48 w 90"/>
                <a:gd name="T55" fmla="*/ 12 h 9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0"/>
                <a:gd name="T85" fmla="*/ 0 h 96"/>
                <a:gd name="T86" fmla="*/ 90 w 90"/>
                <a:gd name="T87" fmla="*/ 96 h 9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2" name="Freeform 18"/>
            <p:cNvSpPr>
              <a:spLocks noEditPoints="1" noChangeArrowheads="1"/>
            </p:cNvSpPr>
            <p:nvPr userDrawn="1"/>
          </p:nvSpPr>
          <p:spPr bwMode="auto">
            <a:xfrm>
              <a:off x="665" y="641"/>
              <a:ext cx="90" cy="108"/>
            </a:xfrm>
            <a:custGeom>
              <a:avLst/>
              <a:gdLst>
                <a:gd name="T0" fmla="*/ 0 w 90"/>
                <a:gd name="T1" fmla="*/ 90 h 108"/>
                <a:gd name="T2" fmla="*/ 12 w 90"/>
                <a:gd name="T3" fmla="*/ 102 h 108"/>
                <a:gd name="T4" fmla="*/ 24 w 90"/>
                <a:gd name="T5" fmla="*/ 108 h 108"/>
                <a:gd name="T6" fmla="*/ 54 w 90"/>
                <a:gd name="T7" fmla="*/ 108 h 108"/>
                <a:gd name="T8" fmla="*/ 78 w 90"/>
                <a:gd name="T9" fmla="*/ 96 h 108"/>
                <a:gd name="T10" fmla="*/ 90 w 90"/>
                <a:gd name="T11" fmla="*/ 72 h 108"/>
                <a:gd name="T12" fmla="*/ 84 w 90"/>
                <a:gd name="T13" fmla="*/ 42 h 108"/>
                <a:gd name="T14" fmla="*/ 66 w 90"/>
                <a:gd name="T15" fmla="*/ 24 h 108"/>
                <a:gd name="T16" fmla="*/ 54 w 90"/>
                <a:gd name="T17" fmla="*/ 12 h 108"/>
                <a:gd name="T18" fmla="*/ 48 w 90"/>
                <a:gd name="T19" fmla="*/ 6 h 108"/>
                <a:gd name="T20" fmla="*/ 48 w 90"/>
                <a:gd name="T21" fmla="*/ 6 h 108"/>
                <a:gd name="T22" fmla="*/ 48 w 90"/>
                <a:gd name="T23" fmla="*/ 0 h 108"/>
                <a:gd name="T24" fmla="*/ 24 w 90"/>
                <a:gd name="T25" fmla="*/ 24 h 108"/>
                <a:gd name="T26" fmla="*/ 6 w 90"/>
                <a:gd name="T27" fmla="*/ 48 h 108"/>
                <a:gd name="T28" fmla="*/ 0 w 90"/>
                <a:gd name="T29" fmla="*/ 66 h 108"/>
                <a:gd name="T30" fmla="*/ 0 w 90"/>
                <a:gd name="T31" fmla="*/ 90 h 108"/>
                <a:gd name="T32" fmla="*/ 0 w 90"/>
                <a:gd name="T33" fmla="*/ 90 h 108"/>
                <a:gd name="T34" fmla="*/ 12 w 90"/>
                <a:gd name="T35" fmla="*/ 66 h 108"/>
                <a:gd name="T36" fmla="*/ 18 w 90"/>
                <a:gd name="T37" fmla="*/ 48 h 108"/>
                <a:gd name="T38" fmla="*/ 30 w 90"/>
                <a:gd name="T39" fmla="*/ 36 h 108"/>
                <a:gd name="T40" fmla="*/ 42 w 90"/>
                <a:gd name="T41" fmla="*/ 24 h 108"/>
                <a:gd name="T42" fmla="*/ 48 w 90"/>
                <a:gd name="T43" fmla="*/ 18 h 108"/>
                <a:gd name="T44" fmla="*/ 66 w 90"/>
                <a:gd name="T45" fmla="*/ 30 h 108"/>
                <a:gd name="T46" fmla="*/ 72 w 90"/>
                <a:gd name="T47" fmla="*/ 48 h 108"/>
                <a:gd name="T48" fmla="*/ 78 w 90"/>
                <a:gd name="T49" fmla="*/ 72 h 108"/>
                <a:gd name="T50" fmla="*/ 78 w 90"/>
                <a:gd name="T51" fmla="*/ 84 h 108"/>
                <a:gd name="T52" fmla="*/ 66 w 90"/>
                <a:gd name="T53" fmla="*/ 96 h 108"/>
                <a:gd name="T54" fmla="*/ 42 w 90"/>
                <a:gd name="T55" fmla="*/ 102 h 108"/>
                <a:gd name="T56" fmla="*/ 30 w 90"/>
                <a:gd name="T57" fmla="*/ 96 h 108"/>
                <a:gd name="T58" fmla="*/ 18 w 90"/>
                <a:gd name="T59" fmla="*/ 90 h 108"/>
                <a:gd name="T60" fmla="*/ 12 w 90"/>
                <a:gd name="T61" fmla="*/ 78 h 108"/>
                <a:gd name="T62" fmla="*/ 12 w 90"/>
                <a:gd name="T63" fmla="*/ 66 h 108"/>
                <a:gd name="T64" fmla="*/ 12 w 90"/>
                <a:gd name="T65" fmla="*/ 66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0"/>
                <a:gd name="T100" fmla="*/ 0 h 108"/>
                <a:gd name="T101" fmla="*/ 90 w 90"/>
                <a:gd name="T102" fmla="*/ 108 h 1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0"/>
                  </a:lnTo>
                  <a:lnTo>
                    <a:pt x="24" y="24"/>
                  </a:lnTo>
                  <a:lnTo>
                    <a:pt x="6" y="48"/>
                  </a:lnTo>
                  <a:lnTo>
                    <a:pt x="0" y="66"/>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3" name="Freeform 19"/>
            <p:cNvSpPr>
              <a:spLocks noChangeArrowheads="1"/>
            </p:cNvSpPr>
            <p:nvPr userDrawn="1"/>
          </p:nvSpPr>
          <p:spPr bwMode="auto">
            <a:xfrm>
              <a:off x="3076" y="78"/>
              <a:ext cx="102" cy="156"/>
            </a:xfrm>
            <a:custGeom>
              <a:avLst/>
              <a:gdLst>
                <a:gd name="T0" fmla="*/ 102 w 102"/>
                <a:gd name="T1" fmla="*/ 0 h 156"/>
                <a:gd name="T2" fmla="*/ 0 w 102"/>
                <a:gd name="T3" fmla="*/ 6 h 156"/>
                <a:gd name="T4" fmla="*/ 30 w 102"/>
                <a:gd name="T5" fmla="*/ 72 h 156"/>
                <a:gd name="T6" fmla="*/ 30 w 102"/>
                <a:gd name="T7" fmla="*/ 156 h 156"/>
                <a:gd name="T8" fmla="*/ 72 w 102"/>
                <a:gd name="T9" fmla="*/ 156 h 156"/>
                <a:gd name="T10" fmla="*/ 72 w 102"/>
                <a:gd name="T11" fmla="*/ 66 h 156"/>
                <a:gd name="T12" fmla="*/ 102 w 102"/>
                <a:gd name="T13" fmla="*/ 0 h 156"/>
                <a:gd name="T14" fmla="*/ 102 w 102"/>
                <a:gd name="T15" fmla="*/ 0 h 156"/>
                <a:gd name="T16" fmla="*/ 0 60000 65536"/>
                <a:gd name="T17" fmla="*/ 0 60000 65536"/>
                <a:gd name="T18" fmla="*/ 0 60000 65536"/>
                <a:gd name="T19" fmla="*/ 0 60000 65536"/>
                <a:gd name="T20" fmla="*/ 0 60000 65536"/>
                <a:gd name="T21" fmla="*/ 0 60000 65536"/>
                <a:gd name="T22" fmla="*/ 0 60000 65536"/>
                <a:gd name="T23" fmla="*/ 0 60000 65536"/>
                <a:gd name="T24" fmla="*/ 0 w 102"/>
                <a:gd name="T25" fmla="*/ 0 h 156"/>
                <a:gd name="T26" fmla="*/ 102 w 102"/>
                <a:gd name="T27" fmla="*/ 156 h 1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 h="156">
                  <a:moveTo>
                    <a:pt x="102" y="0"/>
                  </a:moveTo>
                  <a:lnTo>
                    <a:pt x="0" y="6"/>
                  </a:lnTo>
                  <a:lnTo>
                    <a:pt x="30" y="72"/>
                  </a:lnTo>
                  <a:lnTo>
                    <a:pt x="30" y="156"/>
                  </a:lnTo>
                  <a:lnTo>
                    <a:pt x="72" y="156"/>
                  </a:lnTo>
                  <a:lnTo>
                    <a:pt x="72" y="66"/>
                  </a:lnTo>
                  <a:lnTo>
                    <a:pt x="102" y="0"/>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4" name="Freeform 20"/>
            <p:cNvSpPr>
              <a:spLocks noEditPoints="1" noChangeArrowheads="1"/>
            </p:cNvSpPr>
            <p:nvPr userDrawn="1"/>
          </p:nvSpPr>
          <p:spPr bwMode="auto">
            <a:xfrm>
              <a:off x="3082" y="222"/>
              <a:ext cx="84" cy="96"/>
            </a:xfrm>
            <a:custGeom>
              <a:avLst/>
              <a:gdLst>
                <a:gd name="T0" fmla="*/ 42 w 84"/>
                <a:gd name="T1" fmla="*/ 96 h 96"/>
                <a:gd name="T2" fmla="*/ 66 w 84"/>
                <a:gd name="T3" fmla="*/ 78 h 96"/>
                <a:gd name="T4" fmla="*/ 84 w 84"/>
                <a:gd name="T5" fmla="*/ 54 h 96"/>
                <a:gd name="T6" fmla="*/ 84 w 84"/>
                <a:gd name="T7" fmla="*/ 30 h 96"/>
                <a:gd name="T8" fmla="*/ 66 w 84"/>
                <a:gd name="T9" fmla="*/ 6 h 96"/>
                <a:gd name="T10" fmla="*/ 42 w 84"/>
                <a:gd name="T11" fmla="*/ 0 h 96"/>
                <a:gd name="T12" fmla="*/ 24 w 84"/>
                <a:gd name="T13" fmla="*/ 6 h 96"/>
                <a:gd name="T14" fmla="*/ 12 w 84"/>
                <a:gd name="T15" fmla="*/ 18 h 96"/>
                <a:gd name="T16" fmla="*/ 6 w 84"/>
                <a:gd name="T17" fmla="*/ 30 h 96"/>
                <a:gd name="T18" fmla="*/ 0 w 84"/>
                <a:gd name="T19" fmla="*/ 42 h 96"/>
                <a:gd name="T20" fmla="*/ 12 w 84"/>
                <a:gd name="T21" fmla="*/ 66 h 96"/>
                <a:gd name="T22" fmla="*/ 30 w 84"/>
                <a:gd name="T23" fmla="*/ 84 h 96"/>
                <a:gd name="T24" fmla="*/ 42 w 84"/>
                <a:gd name="T25" fmla="*/ 96 h 96"/>
                <a:gd name="T26" fmla="*/ 42 w 84"/>
                <a:gd name="T27" fmla="*/ 96 h 96"/>
                <a:gd name="T28" fmla="*/ 48 w 84"/>
                <a:gd name="T29" fmla="*/ 12 h 96"/>
                <a:gd name="T30" fmla="*/ 66 w 84"/>
                <a:gd name="T31" fmla="*/ 18 h 96"/>
                <a:gd name="T32" fmla="*/ 72 w 84"/>
                <a:gd name="T33" fmla="*/ 30 h 96"/>
                <a:gd name="T34" fmla="*/ 72 w 84"/>
                <a:gd name="T35" fmla="*/ 42 h 96"/>
                <a:gd name="T36" fmla="*/ 66 w 84"/>
                <a:gd name="T37" fmla="*/ 54 h 96"/>
                <a:gd name="T38" fmla="*/ 54 w 84"/>
                <a:gd name="T39" fmla="*/ 72 h 96"/>
                <a:gd name="T40" fmla="*/ 42 w 84"/>
                <a:gd name="T41" fmla="*/ 84 h 96"/>
                <a:gd name="T42" fmla="*/ 42 w 84"/>
                <a:gd name="T43" fmla="*/ 84 h 96"/>
                <a:gd name="T44" fmla="*/ 30 w 84"/>
                <a:gd name="T45" fmla="*/ 72 h 96"/>
                <a:gd name="T46" fmla="*/ 18 w 84"/>
                <a:gd name="T47" fmla="*/ 54 h 96"/>
                <a:gd name="T48" fmla="*/ 18 w 84"/>
                <a:gd name="T49" fmla="*/ 30 h 96"/>
                <a:gd name="T50" fmla="*/ 30 w 84"/>
                <a:gd name="T51" fmla="*/ 18 h 96"/>
                <a:gd name="T52" fmla="*/ 48 w 84"/>
                <a:gd name="T53" fmla="*/ 12 h 96"/>
                <a:gd name="T54" fmla="*/ 48 w 84"/>
                <a:gd name="T55" fmla="*/ 12 h 9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4"/>
                <a:gd name="T85" fmla="*/ 0 h 96"/>
                <a:gd name="T86" fmla="*/ 84 w 84"/>
                <a:gd name="T87" fmla="*/ 96 h 9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close/>
                  <a:moveTo>
                    <a:pt x="48" y="12"/>
                  </a:moveTo>
                  <a:lnTo>
                    <a:pt x="66" y="18"/>
                  </a:lnTo>
                  <a:lnTo>
                    <a:pt x="72" y="30"/>
                  </a:lnTo>
                  <a:lnTo>
                    <a:pt x="72" y="42"/>
                  </a:lnTo>
                  <a:lnTo>
                    <a:pt x="66" y="54"/>
                  </a:lnTo>
                  <a:lnTo>
                    <a:pt x="54" y="72"/>
                  </a:lnTo>
                  <a:lnTo>
                    <a:pt x="42" y="84"/>
                  </a:lnTo>
                  <a:lnTo>
                    <a:pt x="30" y="72"/>
                  </a:lnTo>
                  <a:lnTo>
                    <a:pt x="18" y="54"/>
                  </a:lnTo>
                  <a:lnTo>
                    <a:pt x="18" y="30"/>
                  </a:lnTo>
                  <a:lnTo>
                    <a:pt x="30" y="18"/>
                  </a:lnTo>
                  <a:lnTo>
                    <a:pt x="48" y="12"/>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5" name="Freeform 21"/>
            <p:cNvSpPr>
              <a:spLocks noEditPoints="1" noChangeArrowheads="1"/>
            </p:cNvSpPr>
            <p:nvPr userDrawn="1"/>
          </p:nvSpPr>
          <p:spPr bwMode="auto">
            <a:xfrm>
              <a:off x="3076" y="306"/>
              <a:ext cx="90" cy="108"/>
            </a:xfrm>
            <a:custGeom>
              <a:avLst/>
              <a:gdLst>
                <a:gd name="T0" fmla="*/ 6 w 90"/>
                <a:gd name="T1" fmla="*/ 90 h 108"/>
                <a:gd name="T2" fmla="*/ 18 w 90"/>
                <a:gd name="T3" fmla="*/ 102 h 108"/>
                <a:gd name="T4" fmla="*/ 30 w 90"/>
                <a:gd name="T5" fmla="*/ 108 h 108"/>
                <a:gd name="T6" fmla="*/ 60 w 90"/>
                <a:gd name="T7" fmla="*/ 108 h 108"/>
                <a:gd name="T8" fmla="*/ 84 w 90"/>
                <a:gd name="T9" fmla="*/ 96 h 108"/>
                <a:gd name="T10" fmla="*/ 90 w 90"/>
                <a:gd name="T11" fmla="*/ 84 h 108"/>
                <a:gd name="T12" fmla="*/ 90 w 90"/>
                <a:gd name="T13" fmla="*/ 66 h 108"/>
                <a:gd name="T14" fmla="*/ 84 w 90"/>
                <a:gd name="T15" fmla="*/ 36 h 108"/>
                <a:gd name="T16" fmla="*/ 72 w 90"/>
                <a:gd name="T17" fmla="*/ 18 h 108"/>
                <a:gd name="T18" fmla="*/ 60 w 90"/>
                <a:gd name="T19" fmla="*/ 6 h 108"/>
                <a:gd name="T20" fmla="*/ 54 w 90"/>
                <a:gd name="T21" fmla="*/ 0 h 108"/>
                <a:gd name="T22" fmla="*/ 54 w 90"/>
                <a:gd name="T23" fmla="*/ 0 h 108"/>
                <a:gd name="T24" fmla="*/ 48 w 90"/>
                <a:gd name="T25" fmla="*/ 0 h 108"/>
                <a:gd name="T26" fmla="*/ 24 w 90"/>
                <a:gd name="T27" fmla="*/ 24 h 108"/>
                <a:gd name="T28" fmla="*/ 12 w 90"/>
                <a:gd name="T29" fmla="*/ 48 h 108"/>
                <a:gd name="T30" fmla="*/ 0 w 90"/>
                <a:gd name="T31" fmla="*/ 66 h 108"/>
                <a:gd name="T32" fmla="*/ 6 w 90"/>
                <a:gd name="T33" fmla="*/ 90 h 108"/>
                <a:gd name="T34" fmla="*/ 6 w 90"/>
                <a:gd name="T35" fmla="*/ 90 h 108"/>
                <a:gd name="T36" fmla="*/ 18 w 90"/>
                <a:gd name="T37" fmla="*/ 66 h 108"/>
                <a:gd name="T38" fmla="*/ 24 w 90"/>
                <a:gd name="T39" fmla="*/ 48 h 108"/>
                <a:gd name="T40" fmla="*/ 36 w 90"/>
                <a:gd name="T41" fmla="*/ 30 h 108"/>
                <a:gd name="T42" fmla="*/ 42 w 90"/>
                <a:gd name="T43" fmla="*/ 18 h 108"/>
                <a:gd name="T44" fmla="*/ 48 w 90"/>
                <a:gd name="T45" fmla="*/ 12 h 108"/>
                <a:gd name="T46" fmla="*/ 78 w 90"/>
                <a:gd name="T47" fmla="*/ 42 h 108"/>
                <a:gd name="T48" fmla="*/ 84 w 90"/>
                <a:gd name="T49" fmla="*/ 66 h 108"/>
                <a:gd name="T50" fmla="*/ 66 w 90"/>
                <a:gd name="T51" fmla="*/ 90 h 108"/>
                <a:gd name="T52" fmla="*/ 54 w 90"/>
                <a:gd name="T53" fmla="*/ 96 h 108"/>
                <a:gd name="T54" fmla="*/ 42 w 90"/>
                <a:gd name="T55" fmla="*/ 96 h 108"/>
                <a:gd name="T56" fmla="*/ 30 w 90"/>
                <a:gd name="T57" fmla="*/ 96 h 108"/>
                <a:gd name="T58" fmla="*/ 24 w 90"/>
                <a:gd name="T59" fmla="*/ 84 h 108"/>
                <a:gd name="T60" fmla="*/ 18 w 90"/>
                <a:gd name="T61" fmla="*/ 78 h 108"/>
                <a:gd name="T62" fmla="*/ 18 w 90"/>
                <a:gd name="T63" fmla="*/ 66 h 108"/>
                <a:gd name="T64" fmla="*/ 18 w 90"/>
                <a:gd name="T65" fmla="*/ 66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0"/>
                <a:gd name="T100" fmla="*/ 0 h 108"/>
                <a:gd name="T101" fmla="*/ 90 w 90"/>
                <a:gd name="T102" fmla="*/ 108 h 1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48" y="0"/>
                  </a:lnTo>
                  <a:lnTo>
                    <a:pt x="24" y="24"/>
                  </a:lnTo>
                  <a:lnTo>
                    <a:pt x="12" y="48"/>
                  </a:lnTo>
                  <a:lnTo>
                    <a:pt x="0" y="66"/>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6" name="Freeform 22"/>
            <p:cNvSpPr>
              <a:spLocks noEditPoints="1" noChangeArrowheads="1"/>
            </p:cNvSpPr>
            <p:nvPr userDrawn="1"/>
          </p:nvSpPr>
          <p:spPr bwMode="auto">
            <a:xfrm>
              <a:off x="3034" y="2398"/>
              <a:ext cx="66" cy="96"/>
            </a:xfrm>
            <a:custGeom>
              <a:avLst/>
              <a:gdLst>
                <a:gd name="T0" fmla="*/ 30 w 66"/>
                <a:gd name="T1" fmla="*/ 96 h 96"/>
                <a:gd name="T2" fmla="*/ 54 w 66"/>
                <a:gd name="T3" fmla="*/ 72 h 96"/>
                <a:gd name="T4" fmla="*/ 66 w 66"/>
                <a:gd name="T5" fmla="*/ 48 h 96"/>
                <a:gd name="T6" fmla="*/ 66 w 66"/>
                <a:gd name="T7" fmla="*/ 24 h 96"/>
                <a:gd name="T8" fmla="*/ 54 w 66"/>
                <a:gd name="T9" fmla="*/ 6 h 96"/>
                <a:gd name="T10" fmla="*/ 30 w 66"/>
                <a:gd name="T11" fmla="*/ 0 h 96"/>
                <a:gd name="T12" fmla="*/ 18 w 66"/>
                <a:gd name="T13" fmla="*/ 0 h 96"/>
                <a:gd name="T14" fmla="*/ 6 w 66"/>
                <a:gd name="T15" fmla="*/ 12 h 96"/>
                <a:gd name="T16" fmla="*/ 0 w 66"/>
                <a:gd name="T17" fmla="*/ 36 h 96"/>
                <a:gd name="T18" fmla="*/ 6 w 66"/>
                <a:gd name="T19" fmla="*/ 60 h 96"/>
                <a:gd name="T20" fmla="*/ 18 w 66"/>
                <a:gd name="T21" fmla="*/ 84 h 96"/>
                <a:gd name="T22" fmla="*/ 30 w 66"/>
                <a:gd name="T23" fmla="*/ 96 h 96"/>
                <a:gd name="T24" fmla="*/ 30 w 66"/>
                <a:gd name="T25" fmla="*/ 96 h 96"/>
                <a:gd name="T26" fmla="*/ 30 w 66"/>
                <a:gd name="T27" fmla="*/ 12 h 96"/>
                <a:gd name="T28" fmla="*/ 48 w 66"/>
                <a:gd name="T29" fmla="*/ 18 h 96"/>
                <a:gd name="T30" fmla="*/ 54 w 66"/>
                <a:gd name="T31" fmla="*/ 24 h 96"/>
                <a:gd name="T32" fmla="*/ 54 w 66"/>
                <a:gd name="T33" fmla="*/ 36 h 96"/>
                <a:gd name="T34" fmla="*/ 48 w 66"/>
                <a:gd name="T35" fmla="*/ 48 h 96"/>
                <a:gd name="T36" fmla="*/ 36 w 66"/>
                <a:gd name="T37" fmla="*/ 66 h 96"/>
                <a:gd name="T38" fmla="*/ 30 w 66"/>
                <a:gd name="T39" fmla="*/ 78 h 96"/>
                <a:gd name="T40" fmla="*/ 18 w 66"/>
                <a:gd name="T41" fmla="*/ 66 h 96"/>
                <a:gd name="T42" fmla="*/ 12 w 66"/>
                <a:gd name="T43" fmla="*/ 48 h 96"/>
                <a:gd name="T44" fmla="*/ 6 w 66"/>
                <a:gd name="T45" fmla="*/ 30 h 96"/>
                <a:gd name="T46" fmla="*/ 18 w 66"/>
                <a:gd name="T47" fmla="*/ 12 h 96"/>
                <a:gd name="T48" fmla="*/ 30 w 66"/>
                <a:gd name="T49" fmla="*/ 12 h 96"/>
                <a:gd name="T50" fmla="*/ 30 w 66"/>
                <a:gd name="T51" fmla="*/ 12 h 9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6"/>
                <a:gd name="T79" fmla="*/ 0 h 96"/>
                <a:gd name="T80" fmla="*/ 66 w 66"/>
                <a:gd name="T81" fmla="*/ 96 h 9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7" name="Freeform 23"/>
            <p:cNvSpPr>
              <a:spLocks noChangeArrowheads="1"/>
            </p:cNvSpPr>
            <p:nvPr userDrawn="1"/>
          </p:nvSpPr>
          <p:spPr bwMode="auto">
            <a:xfrm>
              <a:off x="623" y="0"/>
              <a:ext cx="2603" cy="444"/>
            </a:xfrm>
            <a:custGeom>
              <a:avLst/>
              <a:gdLst>
                <a:gd name="T0" fmla="*/ 2577 w 2594"/>
                <a:gd name="T1" fmla="*/ 0 h 444"/>
                <a:gd name="T2" fmla="*/ 2594 w 2594"/>
                <a:gd name="T3" fmla="*/ 72 h 444"/>
                <a:gd name="T4" fmla="*/ 6 w 2594"/>
                <a:gd name="T5" fmla="*/ 444 h 444"/>
                <a:gd name="T6" fmla="*/ 0 w 2594"/>
                <a:gd name="T7" fmla="*/ 396 h 444"/>
                <a:gd name="T8" fmla="*/ 1225 w 2594"/>
                <a:gd name="T9" fmla="*/ 96 h 444"/>
                <a:gd name="T10" fmla="*/ 1351 w 2594"/>
                <a:gd name="T11" fmla="*/ 78 h 444"/>
                <a:gd name="T12" fmla="*/ 2577 w 2594"/>
                <a:gd name="T13" fmla="*/ 0 h 444"/>
                <a:gd name="T14" fmla="*/ 2577 w 2594"/>
                <a:gd name="T15" fmla="*/ 0 h 444"/>
                <a:gd name="T16" fmla="*/ 0 60000 65536"/>
                <a:gd name="T17" fmla="*/ 0 60000 65536"/>
                <a:gd name="T18" fmla="*/ 0 60000 65536"/>
                <a:gd name="T19" fmla="*/ 0 60000 65536"/>
                <a:gd name="T20" fmla="*/ 0 60000 65536"/>
                <a:gd name="T21" fmla="*/ 0 60000 65536"/>
                <a:gd name="T22" fmla="*/ 0 60000 65536"/>
                <a:gd name="T23" fmla="*/ 0 60000 65536"/>
                <a:gd name="T24" fmla="*/ 0 w 2594"/>
                <a:gd name="T25" fmla="*/ 0 h 444"/>
                <a:gd name="T26" fmla="*/ 2594 w 2594"/>
                <a:gd name="T27" fmla="*/ 444 h 4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94" h="444">
                  <a:moveTo>
                    <a:pt x="2577" y="0"/>
                  </a:moveTo>
                  <a:lnTo>
                    <a:pt x="2594" y="72"/>
                  </a:lnTo>
                  <a:lnTo>
                    <a:pt x="6" y="444"/>
                  </a:lnTo>
                  <a:lnTo>
                    <a:pt x="0" y="396"/>
                  </a:lnTo>
                  <a:lnTo>
                    <a:pt x="1225" y="96"/>
                  </a:lnTo>
                  <a:lnTo>
                    <a:pt x="1351" y="78"/>
                  </a:lnTo>
                  <a:lnTo>
                    <a:pt x="2577" y="0"/>
                  </a:lnTo>
                  <a:close/>
                </a:path>
              </a:pathLst>
            </a:custGeom>
            <a:gradFill rotWithShape="0">
              <a:gsLst>
                <a:gs pos="0">
                  <a:srgbClr val="82582E"/>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8" name="Freeform 24"/>
            <p:cNvSpPr>
              <a:spLocks noEditPoints="1" noChangeArrowheads="1"/>
            </p:cNvSpPr>
            <p:nvPr userDrawn="1"/>
          </p:nvSpPr>
          <p:spPr bwMode="auto">
            <a:xfrm>
              <a:off x="540" y="2646"/>
              <a:ext cx="84" cy="95"/>
            </a:xfrm>
            <a:custGeom>
              <a:avLst/>
              <a:gdLst>
                <a:gd name="T0" fmla="*/ 36 w 84"/>
                <a:gd name="T1" fmla="*/ 95 h 95"/>
                <a:gd name="T2" fmla="*/ 60 w 84"/>
                <a:gd name="T3" fmla="*/ 77 h 95"/>
                <a:gd name="T4" fmla="*/ 78 w 84"/>
                <a:gd name="T5" fmla="*/ 53 h 95"/>
                <a:gd name="T6" fmla="*/ 84 w 84"/>
                <a:gd name="T7" fmla="*/ 42 h 95"/>
                <a:gd name="T8" fmla="*/ 84 w 84"/>
                <a:gd name="T9" fmla="*/ 30 h 95"/>
                <a:gd name="T10" fmla="*/ 72 w 84"/>
                <a:gd name="T11" fmla="*/ 6 h 95"/>
                <a:gd name="T12" fmla="*/ 42 w 84"/>
                <a:gd name="T13" fmla="*/ 0 h 95"/>
                <a:gd name="T14" fmla="*/ 30 w 84"/>
                <a:gd name="T15" fmla="*/ 0 h 95"/>
                <a:gd name="T16" fmla="*/ 12 w 84"/>
                <a:gd name="T17" fmla="*/ 12 h 95"/>
                <a:gd name="T18" fmla="*/ 0 w 84"/>
                <a:gd name="T19" fmla="*/ 24 h 95"/>
                <a:gd name="T20" fmla="*/ 0 w 84"/>
                <a:gd name="T21" fmla="*/ 36 h 95"/>
                <a:gd name="T22" fmla="*/ 6 w 84"/>
                <a:gd name="T23" fmla="*/ 59 h 95"/>
                <a:gd name="T24" fmla="*/ 24 w 84"/>
                <a:gd name="T25" fmla="*/ 83 h 95"/>
                <a:gd name="T26" fmla="*/ 36 w 84"/>
                <a:gd name="T27" fmla="*/ 95 h 95"/>
                <a:gd name="T28" fmla="*/ 36 w 84"/>
                <a:gd name="T29" fmla="*/ 95 h 95"/>
                <a:gd name="T30" fmla="*/ 48 w 84"/>
                <a:gd name="T31" fmla="*/ 12 h 95"/>
                <a:gd name="T32" fmla="*/ 66 w 84"/>
                <a:gd name="T33" fmla="*/ 18 h 95"/>
                <a:gd name="T34" fmla="*/ 72 w 84"/>
                <a:gd name="T35" fmla="*/ 30 h 95"/>
                <a:gd name="T36" fmla="*/ 72 w 84"/>
                <a:gd name="T37" fmla="*/ 42 h 95"/>
                <a:gd name="T38" fmla="*/ 66 w 84"/>
                <a:gd name="T39" fmla="*/ 53 h 95"/>
                <a:gd name="T40" fmla="*/ 48 w 84"/>
                <a:gd name="T41" fmla="*/ 71 h 95"/>
                <a:gd name="T42" fmla="*/ 42 w 84"/>
                <a:gd name="T43" fmla="*/ 77 h 95"/>
                <a:gd name="T44" fmla="*/ 36 w 84"/>
                <a:gd name="T45" fmla="*/ 77 h 95"/>
                <a:gd name="T46" fmla="*/ 24 w 84"/>
                <a:gd name="T47" fmla="*/ 65 h 95"/>
                <a:gd name="T48" fmla="*/ 18 w 84"/>
                <a:gd name="T49" fmla="*/ 48 h 95"/>
                <a:gd name="T50" fmla="*/ 18 w 84"/>
                <a:gd name="T51" fmla="*/ 30 h 95"/>
                <a:gd name="T52" fmla="*/ 30 w 84"/>
                <a:gd name="T53" fmla="*/ 12 h 95"/>
                <a:gd name="T54" fmla="*/ 48 w 84"/>
                <a:gd name="T55" fmla="*/ 12 h 95"/>
                <a:gd name="T56" fmla="*/ 48 w 84"/>
                <a:gd name="T57" fmla="*/ 12 h 9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95"/>
                <a:gd name="T89" fmla="*/ 84 w 84"/>
                <a:gd name="T90" fmla="*/ 95 h 9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49" name="Freeform 25"/>
            <p:cNvSpPr>
              <a:spLocks noEditPoints="1" noChangeArrowheads="1"/>
            </p:cNvSpPr>
            <p:nvPr userDrawn="1"/>
          </p:nvSpPr>
          <p:spPr bwMode="auto">
            <a:xfrm>
              <a:off x="1385" y="2745"/>
              <a:ext cx="90" cy="108"/>
            </a:xfrm>
            <a:custGeom>
              <a:avLst/>
              <a:gdLst>
                <a:gd name="T0" fmla="*/ 12 w 90"/>
                <a:gd name="T1" fmla="*/ 96 h 108"/>
                <a:gd name="T2" fmla="*/ 24 w 90"/>
                <a:gd name="T3" fmla="*/ 108 h 108"/>
                <a:gd name="T4" fmla="*/ 42 w 90"/>
                <a:gd name="T5" fmla="*/ 108 h 108"/>
                <a:gd name="T6" fmla="*/ 66 w 90"/>
                <a:gd name="T7" fmla="*/ 102 h 108"/>
                <a:gd name="T8" fmla="*/ 84 w 90"/>
                <a:gd name="T9" fmla="*/ 78 h 108"/>
                <a:gd name="T10" fmla="*/ 90 w 90"/>
                <a:gd name="T11" fmla="*/ 66 h 108"/>
                <a:gd name="T12" fmla="*/ 84 w 90"/>
                <a:gd name="T13" fmla="*/ 48 h 108"/>
                <a:gd name="T14" fmla="*/ 66 w 90"/>
                <a:gd name="T15" fmla="*/ 24 h 108"/>
                <a:gd name="T16" fmla="*/ 48 w 90"/>
                <a:gd name="T17" fmla="*/ 12 h 108"/>
                <a:gd name="T18" fmla="*/ 36 w 90"/>
                <a:gd name="T19" fmla="*/ 0 h 108"/>
                <a:gd name="T20" fmla="*/ 30 w 90"/>
                <a:gd name="T21" fmla="*/ 0 h 108"/>
                <a:gd name="T22" fmla="*/ 30 w 90"/>
                <a:gd name="T23" fmla="*/ 0 h 108"/>
                <a:gd name="T24" fmla="*/ 24 w 90"/>
                <a:gd name="T25" fmla="*/ 0 h 108"/>
                <a:gd name="T26" fmla="*/ 12 w 90"/>
                <a:gd name="T27" fmla="*/ 30 h 108"/>
                <a:gd name="T28" fmla="*/ 0 w 90"/>
                <a:gd name="T29" fmla="*/ 54 h 108"/>
                <a:gd name="T30" fmla="*/ 0 w 90"/>
                <a:gd name="T31" fmla="*/ 78 h 108"/>
                <a:gd name="T32" fmla="*/ 12 w 90"/>
                <a:gd name="T33" fmla="*/ 96 h 108"/>
                <a:gd name="T34" fmla="*/ 12 w 90"/>
                <a:gd name="T35" fmla="*/ 96 h 108"/>
                <a:gd name="T36" fmla="*/ 12 w 90"/>
                <a:gd name="T37" fmla="*/ 72 h 108"/>
                <a:gd name="T38" fmla="*/ 18 w 90"/>
                <a:gd name="T39" fmla="*/ 54 h 108"/>
                <a:gd name="T40" fmla="*/ 24 w 90"/>
                <a:gd name="T41" fmla="*/ 36 h 108"/>
                <a:gd name="T42" fmla="*/ 30 w 90"/>
                <a:gd name="T43" fmla="*/ 18 h 108"/>
                <a:gd name="T44" fmla="*/ 30 w 90"/>
                <a:gd name="T45" fmla="*/ 12 h 108"/>
                <a:gd name="T46" fmla="*/ 48 w 90"/>
                <a:gd name="T47" fmla="*/ 24 h 108"/>
                <a:gd name="T48" fmla="*/ 66 w 90"/>
                <a:gd name="T49" fmla="*/ 36 h 108"/>
                <a:gd name="T50" fmla="*/ 78 w 90"/>
                <a:gd name="T51" fmla="*/ 54 h 108"/>
                <a:gd name="T52" fmla="*/ 78 w 90"/>
                <a:gd name="T53" fmla="*/ 72 h 108"/>
                <a:gd name="T54" fmla="*/ 72 w 90"/>
                <a:gd name="T55" fmla="*/ 84 h 108"/>
                <a:gd name="T56" fmla="*/ 48 w 90"/>
                <a:gd name="T57" fmla="*/ 96 h 108"/>
                <a:gd name="T58" fmla="*/ 36 w 90"/>
                <a:gd name="T59" fmla="*/ 96 h 108"/>
                <a:gd name="T60" fmla="*/ 24 w 90"/>
                <a:gd name="T61" fmla="*/ 90 h 108"/>
                <a:gd name="T62" fmla="*/ 18 w 90"/>
                <a:gd name="T63" fmla="*/ 84 h 108"/>
                <a:gd name="T64" fmla="*/ 12 w 90"/>
                <a:gd name="T65" fmla="*/ 72 h 108"/>
                <a:gd name="T66" fmla="*/ 12 w 90"/>
                <a:gd name="T67" fmla="*/ 72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0"/>
                <a:gd name="T103" fmla="*/ 0 h 108"/>
                <a:gd name="T104" fmla="*/ 90 w 9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24" y="0"/>
                  </a:lnTo>
                  <a:lnTo>
                    <a:pt x="12" y="30"/>
                  </a:lnTo>
                  <a:lnTo>
                    <a:pt x="0" y="54"/>
                  </a:lnTo>
                  <a:lnTo>
                    <a:pt x="0" y="78"/>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0" name="Freeform 26"/>
            <p:cNvSpPr>
              <a:spLocks noEditPoints="1" noChangeArrowheads="1"/>
            </p:cNvSpPr>
            <p:nvPr userDrawn="1"/>
          </p:nvSpPr>
          <p:spPr bwMode="auto">
            <a:xfrm>
              <a:off x="6" y="2745"/>
              <a:ext cx="72" cy="90"/>
            </a:xfrm>
            <a:custGeom>
              <a:avLst/>
              <a:gdLst>
                <a:gd name="T0" fmla="*/ 71 w 71"/>
                <a:gd name="T1" fmla="*/ 90 h 90"/>
                <a:gd name="T2" fmla="*/ 71 w 71"/>
                <a:gd name="T3" fmla="*/ 60 h 90"/>
                <a:gd name="T4" fmla="*/ 71 w 71"/>
                <a:gd name="T5" fmla="*/ 36 h 90"/>
                <a:gd name="T6" fmla="*/ 60 w 71"/>
                <a:gd name="T7" fmla="*/ 12 h 90"/>
                <a:gd name="T8" fmla="*/ 36 w 71"/>
                <a:gd name="T9" fmla="*/ 0 h 90"/>
                <a:gd name="T10" fmla="*/ 12 w 71"/>
                <a:gd name="T11" fmla="*/ 12 h 90"/>
                <a:gd name="T12" fmla="*/ 0 w 71"/>
                <a:gd name="T13" fmla="*/ 36 h 90"/>
                <a:gd name="T14" fmla="*/ 6 w 71"/>
                <a:gd name="T15" fmla="*/ 60 h 90"/>
                <a:gd name="T16" fmla="*/ 30 w 71"/>
                <a:gd name="T17" fmla="*/ 78 h 90"/>
                <a:gd name="T18" fmla="*/ 54 w 71"/>
                <a:gd name="T19" fmla="*/ 90 h 90"/>
                <a:gd name="T20" fmla="*/ 71 w 71"/>
                <a:gd name="T21" fmla="*/ 90 h 90"/>
                <a:gd name="T22" fmla="*/ 71 w 71"/>
                <a:gd name="T23" fmla="*/ 90 h 90"/>
                <a:gd name="T24" fmla="*/ 24 w 71"/>
                <a:gd name="T25" fmla="*/ 18 h 90"/>
                <a:gd name="T26" fmla="*/ 42 w 71"/>
                <a:gd name="T27" fmla="*/ 18 h 90"/>
                <a:gd name="T28" fmla="*/ 54 w 71"/>
                <a:gd name="T29" fmla="*/ 18 h 90"/>
                <a:gd name="T30" fmla="*/ 60 w 71"/>
                <a:gd name="T31" fmla="*/ 42 h 90"/>
                <a:gd name="T32" fmla="*/ 60 w 71"/>
                <a:gd name="T33" fmla="*/ 66 h 90"/>
                <a:gd name="T34" fmla="*/ 60 w 71"/>
                <a:gd name="T35" fmla="*/ 72 h 90"/>
                <a:gd name="T36" fmla="*/ 60 w 71"/>
                <a:gd name="T37" fmla="*/ 78 h 90"/>
                <a:gd name="T38" fmla="*/ 42 w 71"/>
                <a:gd name="T39" fmla="*/ 72 h 90"/>
                <a:gd name="T40" fmla="*/ 24 w 71"/>
                <a:gd name="T41" fmla="*/ 66 h 90"/>
                <a:gd name="T42" fmla="*/ 12 w 71"/>
                <a:gd name="T43" fmla="*/ 48 h 90"/>
                <a:gd name="T44" fmla="*/ 12 w 71"/>
                <a:gd name="T45" fmla="*/ 30 h 90"/>
                <a:gd name="T46" fmla="*/ 24 w 71"/>
                <a:gd name="T47" fmla="*/ 18 h 90"/>
                <a:gd name="T48" fmla="*/ 24 w 71"/>
                <a:gd name="T49" fmla="*/ 18 h 9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90"/>
                <a:gd name="T77" fmla="*/ 71 w 71"/>
                <a:gd name="T78" fmla="*/ 90 h 9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1" name="Oval 27"/>
            <p:cNvSpPr>
              <a:spLocks noChangeArrowheads="1"/>
            </p:cNvSpPr>
            <p:nvPr userDrawn="1"/>
          </p:nvSpPr>
          <p:spPr bwMode="auto">
            <a:xfrm>
              <a:off x="50" y="2711"/>
              <a:ext cx="1380" cy="389"/>
            </a:xfrm>
            <a:prstGeom prst="ellipse">
              <a:avLst/>
            </a:prstGeom>
            <a:gradFill rotWithShape="0">
              <a:gsLst>
                <a:gs pos="0">
                  <a:srgbClr val="82582E"/>
                </a:gs>
                <a:gs pos="100000">
                  <a:schemeClr val="bg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2" name="Oval 28"/>
            <p:cNvSpPr>
              <a:spLocks noChangeArrowheads="1"/>
            </p:cNvSpPr>
            <p:nvPr userDrawn="1"/>
          </p:nvSpPr>
          <p:spPr bwMode="auto">
            <a:xfrm>
              <a:off x="0" y="2707"/>
              <a:ext cx="1502" cy="288"/>
            </a:xfrm>
            <a:prstGeom prst="ellipse">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3" name="Oval 29"/>
            <p:cNvSpPr>
              <a:spLocks noChangeArrowheads="1"/>
            </p:cNvSpPr>
            <p:nvPr userDrawn="1"/>
          </p:nvSpPr>
          <p:spPr bwMode="auto">
            <a:xfrm>
              <a:off x="47" y="2733"/>
              <a:ext cx="1425" cy="220"/>
            </a:xfrm>
            <a:prstGeom prst="ellipse">
              <a:avLst/>
            </a:prstGeom>
            <a:gradFill rotWithShape="0">
              <a:gsLst>
                <a:gs pos="0">
                  <a:schemeClr val="bg2"/>
                </a:gs>
                <a:gs pos="100000">
                  <a:srgbClr val="82582E"/>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4" name="Freeform 30"/>
            <p:cNvSpPr>
              <a:spLocks noEditPoints="1" noChangeArrowheads="1"/>
            </p:cNvSpPr>
            <p:nvPr userDrawn="1"/>
          </p:nvSpPr>
          <p:spPr bwMode="auto">
            <a:xfrm>
              <a:off x="1349" y="2661"/>
              <a:ext cx="90" cy="96"/>
            </a:xfrm>
            <a:custGeom>
              <a:avLst/>
              <a:gdLst>
                <a:gd name="T0" fmla="*/ 66 w 90"/>
                <a:gd name="T1" fmla="*/ 96 h 96"/>
                <a:gd name="T2" fmla="*/ 78 w 90"/>
                <a:gd name="T3" fmla="*/ 66 h 96"/>
                <a:gd name="T4" fmla="*/ 90 w 90"/>
                <a:gd name="T5" fmla="*/ 42 h 96"/>
                <a:gd name="T6" fmla="*/ 78 w 90"/>
                <a:gd name="T7" fmla="*/ 18 h 96"/>
                <a:gd name="T8" fmla="*/ 60 w 90"/>
                <a:gd name="T9" fmla="*/ 0 h 96"/>
                <a:gd name="T10" fmla="*/ 30 w 90"/>
                <a:gd name="T11" fmla="*/ 6 h 96"/>
                <a:gd name="T12" fmla="*/ 18 w 90"/>
                <a:gd name="T13" fmla="*/ 18 h 96"/>
                <a:gd name="T14" fmla="*/ 6 w 90"/>
                <a:gd name="T15" fmla="*/ 30 h 96"/>
                <a:gd name="T16" fmla="*/ 0 w 90"/>
                <a:gd name="T17" fmla="*/ 42 h 96"/>
                <a:gd name="T18" fmla="*/ 6 w 90"/>
                <a:gd name="T19" fmla="*/ 60 h 96"/>
                <a:gd name="T20" fmla="*/ 24 w 90"/>
                <a:gd name="T21" fmla="*/ 78 h 96"/>
                <a:gd name="T22" fmla="*/ 48 w 90"/>
                <a:gd name="T23" fmla="*/ 90 h 96"/>
                <a:gd name="T24" fmla="*/ 66 w 90"/>
                <a:gd name="T25" fmla="*/ 96 h 96"/>
                <a:gd name="T26" fmla="*/ 66 w 90"/>
                <a:gd name="T27" fmla="*/ 96 h 96"/>
                <a:gd name="T28" fmla="*/ 42 w 90"/>
                <a:gd name="T29" fmla="*/ 18 h 96"/>
                <a:gd name="T30" fmla="*/ 60 w 90"/>
                <a:gd name="T31" fmla="*/ 18 h 96"/>
                <a:gd name="T32" fmla="*/ 72 w 90"/>
                <a:gd name="T33" fmla="*/ 24 h 96"/>
                <a:gd name="T34" fmla="*/ 72 w 90"/>
                <a:gd name="T35" fmla="*/ 36 h 96"/>
                <a:gd name="T36" fmla="*/ 72 w 90"/>
                <a:gd name="T37" fmla="*/ 48 h 96"/>
                <a:gd name="T38" fmla="*/ 66 w 90"/>
                <a:gd name="T39" fmla="*/ 72 h 96"/>
                <a:gd name="T40" fmla="*/ 60 w 90"/>
                <a:gd name="T41" fmla="*/ 78 h 96"/>
                <a:gd name="T42" fmla="*/ 60 w 90"/>
                <a:gd name="T43" fmla="*/ 84 h 96"/>
                <a:gd name="T44" fmla="*/ 42 w 90"/>
                <a:gd name="T45" fmla="*/ 72 h 96"/>
                <a:gd name="T46" fmla="*/ 30 w 90"/>
                <a:gd name="T47" fmla="*/ 66 h 96"/>
                <a:gd name="T48" fmla="*/ 18 w 90"/>
                <a:gd name="T49" fmla="*/ 42 h 96"/>
                <a:gd name="T50" fmla="*/ 24 w 90"/>
                <a:gd name="T51" fmla="*/ 30 h 96"/>
                <a:gd name="T52" fmla="*/ 42 w 90"/>
                <a:gd name="T53" fmla="*/ 18 h 96"/>
                <a:gd name="T54" fmla="*/ 42 w 90"/>
                <a:gd name="T55" fmla="*/ 18 h 9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0"/>
                <a:gd name="T85" fmla="*/ 0 h 96"/>
                <a:gd name="T86" fmla="*/ 90 w 90"/>
                <a:gd name="T87" fmla="*/ 96 h 9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5" name="Freeform 31"/>
            <p:cNvSpPr>
              <a:spLocks noEditPoints="1" noChangeArrowheads="1"/>
            </p:cNvSpPr>
            <p:nvPr userDrawn="1"/>
          </p:nvSpPr>
          <p:spPr bwMode="auto">
            <a:xfrm>
              <a:off x="3028" y="2476"/>
              <a:ext cx="72" cy="108"/>
            </a:xfrm>
            <a:custGeom>
              <a:avLst/>
              <a:gdLst>
                <a:gd name="T0" fmla="*/ 0 w 72"/>
                <a:gd name="T1" fmla="*/ 90 h 108"/>
                <a:gd name="T2" fmla="*/ 12 w 72"/>
                <a:gd name="T3" fmla="*/ 102 h 108"/>
                <a:gd name="T4" fmla="*/ 24 w 72"/>
                <a:gd name="T5" fmla="*/ 108 h 108"/>
                <a:gd name="T6" fmla="*/ 48 w 72"/>
                <a:gd name="T7" fmla="*/ 108 h 108"/>
                <a:gd name="T8" fmla="*/ 66 w 72"/>
                <a:gd name="T9" fmla="*/ 96 h 108"/>
                <a:gd name="T10" fmla="*/ 72 w 72"/>
                <a:gd name="T11" fmla="*/ 66 h 108"/>
                <a:gd name="T12" fmla="*/ 66 w 72"/>
                <a:gd name="T13" fmla="*/ 42 h 108"/>
                <a:gd name="T14" fmla="*/ 60 w 72"/>
                <a:gd name="T15" fmla="*/ 18 h 108"/>
                <a:gd name="T16" fmla="*/ 48 w 72"/>
                <a:gd name="T17" fmla="*/ 6 h 108"/>
                <a:gd name="T18" fmla="*/ 42 w 72"/>
                <a:gd name="T19" fmla="*/ 0 h 108"/>
                <a:gd name="T20" fmla="*/ 42 w 72"/>
                <a:gd name="T21" fmla="*/ 0 h 108"/>
                <a:gd name="T22" fmla="*/ 36 w 72"/>
                <a:gd name="T23" fmla="*/ 0 h 108"/>
                <a:gd name="T24" fmla="*/ 18 w 72"/>
                <a:gd name="T25" fmla="*/ 24 h 108"/>
                <a:gd name="T26" fmla="*/ 6 w 72"/>
                <a:gd name="T27" fmla="*/ 48 h 108"/>
                <a:gd name="T28" fmla="*/ 0 w 72"/>
                <a:gd name="T29" fmla="*/ 66 h 108"/>
                <a:gd name="T30" fmla="*/ 0 w 72"/>
                <a:gd name="T31" fmla="*/ 90 h 108"/>
                <a:gd name="T32" fmla="*/ 0 w 72"/>
                <a:gd name="T33" fmla="*/ 90 h 108"/>
                <a:gd name="T34" fmla="*/ 12 w 72"/>
                <a:gd name="T35" fmla="*/ 66 h 108"/>
                <a:gd name="T36" fmla="*/ 18 w 72"/>
                <a:gd name="T37" fmla="*/ 48 h 108"/>
                <a:gd name="T38" fmla="*/ 24 w 72"/>
                <a:gd name="T39" fmla="*/ 36 h 108"/>
                <a:gd name="T40" fmla="*/ 30 w 72"/>
                <a:gd name="T41" fmla="*/ 24 h 108"/>
                <a:gd name="T42" fmla="*/ 36 w 72"/>
                <a:gd name="T43" fmla="*/ 18 h 108"/>
                <a:gd name="T44" fmla="*/ 54 w 72"/>
                <a:gd name="T45" fmla="*/ 30 h 108"/>
                <a:gd name="T46" fmla="*/ 60 w 72"/>
                <a:gd name="T47" fmla="*/ 48 h 108"/>
                <a:gd name="T48" fmla="*/ 66 w 72"/>
                <a:gd name="T49" fmla="*/ 72 h 108"/>
                <a:gd name="T50" fmla="*/ 66 w 72"/>
                <a:gd name="T51" fmla="*/ 84 h 108"/>
                <a:gd name="T52" fmla="*/ 54 w 72"/>
                <a:gd name="T53" fmla="*/ 96 h 108"/>
                <a:gd name="T54" fmla="*/ 30 w 72"/>
                <a:gd name="T55" fmla="*/ 102 h 108"/>
                <a:gd name="T56" fmla="*/ 24 w 72"/>
                <a:gd name="T57" fmla="*/ 96 h 108"/>
                <a:gd name="T58" fmla="*/ 12 w 72"/>
                <a:gd name="T59" fmla="*/ 90 h 108"/>
                <a:gd name="T60" fmla="*/ 12 w 72"/>
                <a:gd name="T61" fmla="*/ 78 h 108"/>
                <a:gd name="T62" fmla="*/ 12 w 72"/>
                <a:gd name="T63" fmla="*/ 66 h 108"/>
                <a:gd name="T64" fmla="*/ 12 w 72"/>
                <a:gd name="T65" fmla="*/ 66 h 1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2"/>
                <a:gd name="T100" fmla="*/ 0 h 108"/>
                <a:gd name="T101" fmla="*/ 72 w 72"/>
                <a:gd name="T102" fmla="*/ 108 h 1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36" y="0"/>
                  </a:lnTo>
                  <a:lnTo>
                    <a:pt x="18" y="24"/>
                  </a:lnTo>
                  <a:lnTo>
                    <a:pt x="6" y="48"/>
                  </a:lnTo>
                  <a:lnTo>
                    <a:pt x="0" y="66"/>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close/>
                </a:path>
              </a:pathLst>
            </a:cu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6" name="Rectangle 32"/>
            <p:cNvSpPr>
              <a:spLocks noChangeArrowheads="1"/>
            </p:cNvSpPr>
            <p:nvPr userDrawn="1"/>
          </p:nvSpPr>
          <p:spPr bwMode="auto">
            <a:xfrm>
              <a:off x="1844" y="646"/>
              <a:ext cx="173" cy="2539"/>
            </a:xfrm>
            <a:prstGeom prst="rect">
              <a:avLst/>
            </a:prstGeom>
            <a:gradFill rotWithShape="0">
              <a:gsLst>
                <a:gs pos="0">
                  <a:srgbClr val="82582E"/>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7" name="Rectangle 33"/>
            <p:cNvSpPr>
              <a:spLocks noChangeArrowheads="1"/>
            </p:cNvSpPr>
            <p:nvPr userDrawn="1"/>
          </p:nvSpPr>
          <p:spPr bwMode="auto">
            <a:xfrm>
              <a:off x="1894" y="418"/>
              <a:ext cx="76" cy="240"/>
            </a:xfrm>
            <a:prstGeom prst="rect">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8" name="AutoShape 34"/>
            <p:cNvSpPr>
              <a:spLocks noChangeArrowheads="1"/>
            </p:cNvSpPr>
            <p:nvPr userDrawn="1"/>
          </p:nvSpPr>
          <p:spPr bwMode="auto">
            <a:xfrm>
              <a:off x="1826" y="616"/>
              <a:ext cx="205" cy="52"/>
            </a:xfrm>
            <a:prstGeom prst="roundRect">
              <a:avLst>
                <a:gd name="adj" fmla="val 16667"/>
              </a:avLst>
            </a:prstGeom>
            <a:gradFill rotWithShape="0">
              <a:gsLst>
                <a:gs pos="0">
                  <a:schemeClr val="bg2"/>
                </a:gs>
                <a:gs pos="100000">
                  <a:srgbClr val="82582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59" name="Freeform 35"/>
            <p:cNvSpPr>
              <a:spLocks noChangeArrowheads="1"/>
            </p:cNvSpPr>
            <p:nvPr userDrawn="1"/>
          </p:nvSpPr>
          <p:spPr bwMode="auto">
            <a:xfrm>
              <a:off x="1912" y="402"/>
              <a:ext cx="252" cy="1576"/>
            </a:xfrm>
            <a:custGeom>
              <a:avLst/>
              <a:gdLst>
                <a:gd name="T0" fmla="*/ 252 w 252"/>
                <a:gd name="T1" fmla="*/ 1576 h 1576"/>
                <a:gd name="T2" fmla="*/ 12 w 252"/>
                <a:gd name="T3" fmla="*/ 84 h 1576"/>
                <a:gd name="T4" fmla="*/ 12 w 252"/>
                <a:gd name="T5" fmla="*/ 60 h 1576"/>
                <a:gd name="T6" fmla="*/ 0 w 252"/>
                <a:gd name="T7" fmla="*/ 12 h 1576"/>
                <a:gd name="T8" fmla="*/ 72 w 252"/>
                <a:gd name="T9" fmla="*/ 0 h 1576"/>
                <a:gd name="T10" fmla="*/ 72 w 252"/>
                <a:gd name="T11" fmla="*/ 0 h 1576"/>
                <a:gd name="T12" fmla="*/ 78 w 252"/>
                <a:gd name="T13" fmla="*/ 48 h 1576"/>
                <a:gd name="T14" fmla="*/ 88 w 252"/>
                <a:gd name="T15" fmla="*/ 66 h 1576"/>
                <a:gd name="T16" fmla="*/ 0 60000 65536"/>
                <a:gd name="T17" fmla="*/ 0 60000 65536"/>
                <a:gd name="T18" fmla="*/ 0 60000 65536"/>
                <a:gd name="T19" fmla="*/ 0 60000 65536"/>
                <a:gd name="T20" fmla="*/ 0 60000 65536"/>
                <a:gd name="T21" fmla="*/ 0 60000 65536"/>
                <a:gd name="T22" fmla="*/ 0 60000 65536"/>
                <a:gd name="T23" fmla="*/ 0 60000 65536"/>
                <a:gd name="T24" fmla="*/ 0 w 252"/>
                <a:gd name="T25" fmla="*/ 0 h 1576"/>
                <a:gd name="T26" fmla="*/ 252 w 252"/>
                <a:gd name="T27" fmla="*/ 1576 h 157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2" h="1576">
                  <a:moveTo>
                    <a:pt x="252" y="1576"/>
                  </a:moveTo>
                  <a:lnTo>
                    <a:pt x="12" y="84"/>
                  </a:lnTo>
                  <a:lnTo>
                    <a:pt x="12" y="60"/>
                  </a:lnTo>
                  <a:lnTo>
                    <a:pt x="0" y="12"/>
                  </a:lnTo>
                  <a:lnTo>
                    <a:pt x="72" y="0"/>
                  </a:lnTo>
                  <a:lnTo>
                    <a:pt x="78" y="48"/>
                  </a:lnTo>
                  <a:lnTo>
                    <a:pt x="88" y="66"/>
                  </a:lnTo>
                </a:path>
              </a:pathLst>
            </a:custGeom>
            <a:gradFill rotWithShape="0">
              <a:gsLst>
                <a:gs pos="0">
                  <a:srgbClr val="82582E"/>
                </a:gs>
                <a:gs pos="100000">
                  <a:schemeClr val="bg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sp>
          <p:nvSpPr>
            <p:cNvPr id="1060" name="Freeform 36"/>
            <p:cNvSpPr>
              <a:spLocks noChangeArrowheads="1"/>
            </p:cNvSpPr>
            <p:nvPr userDrawn="1"/>
          </p:nvSpPr>
          <p:spPr bwMode="auto">
            <a:xfrm>
              <a:off x="1775" y="294"/>
              <a:ext cx="317" cy="138"/>
            </a:xfrm>
            <a:custGeom>
              <a:avLst/>
              <a:gdLst>
                <a:gd name="T0" fmla="*/ 161 w 316"/>
                <a:gd name="T1" fmla="*/ 0 h 138"/>
                <a:gd name="T2" fmla="*/ 227 w 316"/>
                <a:gd name="T3" fmla="*/ 6 h 138"/>
                <a:gd name="T4" fmla="*/ 275 w 316"/>
                <a:gd name="T5" fmla="*/ 36 h 138"/>
                <a:gd name="T6" fmla="*/ 304 w 316"/>
                <a:gd name="T7" fmla="*/ 78 h 138"/>
                <a:gd name="T8" fmla="*/ 316 w 316"/>
                <a:gd name="T9" fmla="*/ 138 h 138"/>
                <a:gd name="T10" fmla="*/ 0 w 316"/>
                <a:gd name="T11" fmla="*/ 138 h 138"/>
                <a:gd name="T12" fmla="*/ 11 w 316"/>
                <a:gd name="T13" fmla="*/ 78 h 138"/>
                <a:gd name="T14" fmla="*/ 47 w 316"/>
                <a:gd name="T15" fmla="*/ 36 h 138"/>
                <a:gd name="T16" fmla="*/ 95 w 316"/>
                <a:gd name="T17" fmla="*/ 6 h 138"/>
                <a:gd name="T18" fmla="*/ 161 w 316"/>
                <a:gd name="T19" fmla="*/ 0 h 138"/>
                <a:gd name="T20" fmla="*/ 161 w 316"/>
                <a:gd name="T21" fmla="*/ 0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6"/>
                <a:gd name="T34" fmla="*/ 0 h 138"/>
                <a:gd name="T35" fmla="*/ 316 w 316"/>
                <a:gd name="T36" fmla="*/ 138 h 1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6" h="138">
                  <a:moveTo>
                    <a:pt x="161" y="0"/>
                  </a:moveTo>
                  <a:lnTo>
                    <a:pt x="227" y="6"/>
                  </a:lnTo>
                  <a:lnTo>
                    <a:pt x="275" y="36"/>
                  </a:lnTo>
                  <a:lnTo>
                    <a:pt x="304" y="78"/>
                  </a:lnTo>
                  <a:lnTo>
                    <a:pt x="316" y="138"/>
                  </a:lnTo>
                  <a:lnTo>
                    <a:pt x="0" y="138"/>
                  </a:lnTo>
                  <a:lnTo>
                    <a:pt x="11" y="78"/>
                  </a:lnTo>
                  <a:lnTo>
                    <a:pt x="47" y="36"/>
                  </a:lnTo>
                  <a:lnTo>
                    <a:pt x="95" y="6"/>
                  </a:lnTo>
                  <a:lnTo>
                    <a:pt x="161" y="0"/>
                  </a:lnTo>
                  <a:close/>
                </a:path>
              </a:pathLst>
            </a:custGeom>
            <a:gradFill rotWithShape="0">
              <a:gsLst>
                <a:gs pos="0">
                  <a:srgbClr val="82582E"/>
                </a:gs>
                <a:gs pos="100000">
                  <a:schemeClr val="bg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ahoma" panose="020B0604030504040204" pitchFamily="34" charset="0"/>
                  <a:cs typeface="Arial" panose="020B0604020202020204" pitchFamily="34" charset="0"/>
                </a:defRPr>
              </a:lvl1pPr>
              <a:lvl2pPr marL="742950" indent="-285750" eaLnBrk="0" hangingPunct="0">
                <a:defRPr>
                  <a:solidFill>
                    <a:schemeClr val="tx1"/>
                  </a:solidFill>
                  <a:latin typeface="Tahoma" panose="020B0604030504040204" pitchFamily="34" charset="0"/>
                  <a:cs typeface="Arial" panose="020B0604020202020204" pitchFamily="34" charset="0"/>
                </a:defRPr>
              </a:lvl2pPr>
              <a:lvl3pPr marL="1143000" indent="-228600" eaLnBrk="0" hangingPunct="0">
                <a:defRPr>
                  <a:solidFill>
                    <a:schemeClr val="tx1"/>
                  </a:solidFill>
                  <a:latin typeface="Tahoma" panose="020B0604030504040204" pitchFamily="34" charset="0"/>
                  <a:cs typeface="Arial" panose="020B0604020202020204" pitchFamily="34" charset="0"/>
                </a:defRPr>
              </a:lvl3pPr>
              <a:lvl4pPr marL="1600200" indent="-228600" eaLnBrk="0" hangingPunct="0">
                <a:defRPr>
                  <a:solidFill>
                    <a:schemeClr val="tx1"/>
                  </a:solidFill>
                  <a:latin typeface="Tahoma" panose="020B0604030504040204" pitchFamily="34" charset="0"/>
                  <a:cs typeface="Arial" panose="020B0604020202020204" pitchFamily="34" charset="0"/>
                </a:defRPr>
              </a:lvl4pPr>
              <a:lvl5pPr marL="2057400" indent="-228600" eaLnBrk="0" hangingPunct="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ahoma" panose="020B0604030504040204" pitchFamily="34" charset="0"/>
                  <a:cs typeface="Arial" panose="020B0604020202020204" pitchFamily="34" charset="0"/>
                </a:defRPr>
              </a:lvl9pPr>
            </a:lstStyle>
            <a:p>
              <a:pPr eaLnBrk="1" hangingPunct="1">
                <a:buFont typeface="Arial" panose="020B0604020202020204" pitchFamily="34" charset="0"/>
                <a:buNone/>
                <a:defRPr/>
              </a:pPr>
              <a:endParaRPr lang="sr-Latn-CS" altLang="en-US"/>
            </a:p>
          </p:txBody>
        </p:sp>
      </p:grpSp>
      <p:sp>
        <p:nvSpPr>
          <p:cNvPr id="1027"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8"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63" name="Rectangle 4"/>
          <p:cNvSpPr>
            <a:spLocks noGrp="1" noChangeArrowheads="1"/>
          </p:cNvSpPr>
          <p:nvPr>
            <p:ph type="dt" sz="half" idx="2"/>
          </p:nvPr>
        </p:nvSpPr>
        <p:spPr bwMode="auto">
          <a:xfrm>
            <a:off x="457200" y="6278563"/>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eaLnBrk="1" hangingPunct="1">
              <a:buFont typeface="Arial" panose="020B0604020202020204" pitchFamily="34" charset="0"/>
              <a:buNone/>
              <a:defRPr sz="1200" smtClean="0">
                <a:cs typeface="Arial" panose="020B0604020202020204" pitchFamily="34" charset="0"/>
              </a:defRPr>
            </a:lvl1pPr>
          </a:lstStyle>
          <a:p>
            <a:pPr>
              <a:defRPr/>
            </a:pPr>
            <a:endParaRPr lang="en-US"/>
          </a:p>
        </p:txBody>
      </p:sp>
      <p:sp>
        <p:nvSpPr>
          <p:cNvPr id="1064" name="Rectangle 5"/>
          <p:cNvSpPr>
            <a:spLocks noGrp="1" noChangeArrowheads="1"/>
          </p:cNvSpPr>
          <p:nvPr>
            <p:ph type="ftr" sz="quarter" idx="3"/>
          </p:nvPr>
        </p:nvSpPr>
        <p:spPr bwMode="auto">
          <a:xfrm>
            <a:off x="3124200" y="6278563"/>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ctr" eaLnBrk="1" hangingPunct="1">
              <a:buFont typeface="Arial" panose="020B0604020202020204" pitchFamily="34" charset="0"/>
              <a:buNone/>
              <a:defRPr sz="1200" smtClean="0">
                <a:cs typeface="Arial" panose="020B0604020202020204" pitchFamily="34" charset="0"/>
              </a:defRPr>
            </a:lvl1pPr>
          </a:lstStyle>
          <a:p>
            <a:pPr>
              <a:defRPr/>
            </a:pPr>
            <a:endParaRPr lang="en-US"/>
          </a:p>
        </p:txBody>
      </p:sp>
      <p:sp>
        <p:nvSpPr>
          <p:cNvPr id="1065" name="Rectangle 6"/>
          <p:cNvSpPr>
            <a:spLocks noGrp="1" noChangeArrowheads="1"/>
          </p:cNvSpPr>
          <p:nvPr>
            <p:ph type="sldNum" sz="quarter" idx="4"/>
          </p:nvPr>
        </p:nvSpPr>
        <p:spPr bwMode="auto">
          <a:xfrm>
            <a:off x="6553200" y="6278563"/>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eaLnBrk="1" hangingPunct="1">
              <a:buFont typeface="Arial" charset="0"/>
              <a:buNone/>
              <a:defRPr sz="1200"/>
            </a:lvl1pPr>
          </a:lstStyle>
          <a:p>
            <a:fld id="{86E7D618-C905-45E8-BE72-590B0EB62C8C}" type="slidenum">
              <a:rPr lang="sr-Latn-CS" altLang="en-US"/>
              <a:pPr/>
              <a:t>‹#›</a:t>
            </a:fld>
            <a:endParaRPr lang="sr-Latn-CS" altLang="en-US"/>
          </a:p>
        </p:txBody>
      </p:sp>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Char char="n"/>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SzPct val="65000"/>
        <a:buFont typeface="Wingdings" pitchFamily="2" charset="2"/>
        <a:buChar char="n"/>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5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buFont typeface="Arial" panose="020B0604020202020204" pitchFamily="34" charset="0"/>
              <a:buNone/>
              <a:defRPr sz="1400" smtClean="0">
                <a:cs typeface="Arial" panose="020B0604020202020204" pitchFamily="34" charset="0"/>
              </a:defRPr>
            </a:lvl1pPr>
          </a:lstStyle>
          <a:p>
            <a:pPr>
              <a:defRPr/>
            </a:pPr>
            <a:fld id="{B0993825-BE58-4A03-B6AA-8AD34AA75613}" type="datetimeFigureOut">
              <a:rPr lang="en-US"/>
              <a:pPr>
                <a:defRPr/>
              </a:pPr>
              <a:t>9/14/2024</a:t>
            </a:fld>
            <a:endParaRPr lang="en-US"/>
          </a:p>
        </p:txBody>
      </p:sp>
      <p:sp>
        <p:nvSpPr>
          <p:cNvPr id="205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buFont typeface="Arial" panose="020B0604020202020204" pitchFamily="34" charset="0"/>
              <a:buNone/>
              <a:defRPr sz="1400" smtClean="0">
                <a:cs typeface="Arial" panose="020B0604020202020204" pitchFamily="34" charset="0"/>
              </a:defRPr>
            </a:lvl1pPr>
          </a:lstStyle>
          <a:p>
            <a:pPr>
              <a:defRPr/>
            </a:pPr>
            <a:endParaRPr lang="en-US"/>
          </a:p>
        </p:txBody>
      </p:sp>
      <p:sp>
        <p:nvSpPr>
          <p:cNvPr id="205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Font typeface="Arial" charset="0"/>
              <a:buNone/>
              <a:defRPr sz="1400"/>
            </a:lvl1pPr>
          </a:lstStyle>
          <a:p>
            <a:fld id="{913D44EC-E5F9-449A-89D9-FE5FBC18B24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9.png"/><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0.png"/><Relationship Id="rId1" Type="http://schemas.openxmlformats.org/officeDocument/2006/relationships/slideLayout" Target="../slideLayouts/slideLayout18.xml"/><Relationship Id="rId4" Type="http://schemas.openxmlformats.org/officeDocument/2006/relationships/image" Target="../media/image90.png"/></Relationships>
</file>

<file path=ppt/slides/_rels/slide10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0.png"/><Relationship Id="rId1" Type="http://schemas.openxmlformats.org/officeDocument/2006/relationships/slideLayout" Target="../slideLayouts/slideLayout18.xml"/><Relationship Id="rId4" Type="http://schemas.openxmlformats.org/officeDocument/2006/relationships/image" Target="../media/image92.png"/></Relationships>
</file>

<file path=ppt/slides/_rels/slide10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0.png"/><Relationship Id="rId1" Type="http://schemas.openxmlformats.org/officeDocument/2006/relationships/slideLayout" Target="../slideLayouts/slideLayout18.xml"/></Relationships>
</file>

<file path=ppt/slides/_rels/slide10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15.xml"/><Relationship Id="rId4" Type="http://schemas.openxmlformats.org/officeDocument/2006/relationships/image" Target="../media/image79.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8.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18.xml"/></Relationships>
</file>

<file path=ppt/slides/_rels/slide109.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8.xml"/></Relationships>
</file>

<file path=ppt/slides/_rels/slide11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8.xml"/></Relationships>
</file>

<file path=ppt/slides/_rels/slide11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8.xml"/><Relationship Id="rId4" Type="http://schemas.openxmlformats.org/officeDocument/2006/relationships/image" Target="../media/image101.png"/></Relationships>
</file>

<file path=ppt/slides/_rels/slide11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8.xml"/></Relationships>
</file>

<file path=ppt/slides/_rels/slide11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8.xml"/></Relationships>
</file>

<file path=ppt/slides/_rels/slide11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8.xml"/><Relationship Id="rId4" Type="http://schemas.openxmlformats.org/officeDocument/2006/relationships/image" Target="../media/image101.png"/></Relationships>
</file>

<file path=ppt/slides/_rels/slide11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99.png"/><Relationship Id="rId1" Type="http://schemas.openxmlformats.org/officeDocument/2006/relationships/slideLayout" Target="../slideLayouts/slideLayout18.xml"/></Relationships>
</file>

<file path=ppt/slides/_rels/slide11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100.png"/><Relationship Id="rId1" Type="http://schemas.openxmlformats.org/officeDocument/2006/relationships/slideLayout" Target="../slideLayouts/slideLayout18.xml"/><Relationship Id="rId4" Type="http://schemas.openxmlformats.org/officeDocument/2006/relationships/image" Target="../media/image103.png"/></Relationships>
</file>

<file path=ppt/slides/_rels/slide11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99.png"/><Relationship Id="rId1" Type="http://schemas.openxmlformats.org/officeDocument/2006/relationships/slideLayout" Target="../slideLayouts/slideLayout18.xml"/></Relationships>
</file>

<file path=ppt/slides/_rels/slide119.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image" Target="../media/image101.png"/><Relationship Id="rId4" Type="http://schemas.openxmlformats.org/officeDocument/2006/relationships/image" Target="../media/image100.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8.xml"/></Relationships>
</file>

<file path=ppt/slides/_rels/slide121.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99.png"/><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99.png"/><Relationship Id="rId1" Type="http://schemas.openxmlformats.org/officeDocument/2006/relationships/slideLayout" Target="../slideLayouts/slideLayout18.xml"/><Relationship Id="rId4" Type="http://schemas.openxmlformats.org/officeDocument/2006/relationships/image" Target="../media/image106.png"/></Relationships>
</file>

<file path=ppt/slides/_rels/slide123.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8.xml"/></Relationships>
</file>

<file path=ppt/slides/_rels/slide124.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8.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6.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8.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8.xml"/></Relationships>
</file>

<file path=ppt/slides/_rels/slide129.xml.rels><?xml version="1.0" encoding="UTF-8" standalone="yes"?>
<Relationships xmlns="http://schemas.openxmlformats.org/package/2006/relationships"><Relationship Id="rId2" Type="http://schemas.openxmlformats.org/officeDocument/2006/relationships/image" Target="../media/image111.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8.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8.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9.png"/><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9.png"/><Relationship Id="rId1" Type="http://schemas.openxmlformats.org/officeDocument/2006/relationships/slideLayout" Target="../slideLayouts/slideLayout18.xml"/><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3.png"/><Relationship Id="rId1" Type="http://schemas.openxmlformats.org/officeDocument/2006/relationships/slideLayout" Target="../slideLayouts/slideLayout18.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9.png"/><Relationship Id="rId1" Type="http://schemas.openxmlformats.org/officeDocument/2006/relationships/slideLayout" Target="../slideLayouts/slideLayout18.xml"/><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8.xml"/><Relationship Id="rId5" Type="http://schemas.openxmlformats.org/officeDocument/2006/relationships/image" Target="../media/image42.jpeg"/><Relationship Id="rId4" Type="http://schemas.openxmlformats.org/officeDocument/2006/relationships/image" Target="../media/image41.jpeg"/></Relationships>
</file>

<file path=ppt/slides/_rels/slide4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oleObject" Target="../embeddings/oleObject1.bin"/><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47.png"/><Relationship Id="rId1" Type="http://schemas.openxmlformats.org/officeDocument/2006/relationships/slideLayout" Target="../slideLayouts/slideLayout18.xml"/><Relationship Id="rId4" Type="http://schemas.openxmlformats.org/officeDocument/2006/relationships/image" Target="../media/image46.emf"/></Relationships>
</file>

<file path=ppt/slides/_rels/slide49.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oleObject" Target="../embeddings/oleObject1.bin"/><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oleObject" Target="../embeddings/oleObject1.bin"/><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oleObject" Target="../embeddings/oleObject1.bin"/><Relationship Id="rId1" Type="http://schemas.openxmlformats.org/officeDocument/2006/relationships/slideLayout" Target="../slideLayouts/slideLayout18.xml"/><Relationship Id="rId4" Type="http://schemas.openxmlformats.org/officeDocument/2006/relationships/image" Target="../media/image50.png"/></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7.png"/><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7.png"/><Relationship Id="rId1" Type="http://schemas.openxmlformats.org/officeDocument/2006/relationships/slideLayout" Target="../slideLayouts/slideLayout18.xml"/><Relationship Id="rId4" Type="http://schemas.openxmlformats.org/officeDocument/2006/relationships/image" Target="../media/image52.png"/></Relationships>
</file>

<file path=ppt/slides/_rels/slide5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8.png"/><Relationship Id="rId1" Type="http://schemas.openxmlformats.org/officeDocument/2006/relationships/slideLayout" Target="../slideLayouts/slideLayout18.xml"/><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8.png"/><Relationship Id="rId1" Type="http://schemas.openxmlformats.org/officeDocument/2006/relationships/slideLayout" Target="../slideLayouts/slideLayout18.xml"/><Relationship Id="rId4" Type="http://schemas.openxmlformats.org/officeDocument/2006/relationships/image" Target="../media/image58.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0.png"/><Relationship Id="rId1" Type="http://schemas.openxmlformats.org/officeDocument/2006/relationships/slideLayout" Target="../slideLayouts/slideLayout18.xml"/><Relationship Id="rId4" Type="http://schemas.openxmlformats.org/officeDocument/2006/relationships/image" Target="../media/image61.png"/></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0.png"/><Relationship Id="rId1" Type="http://schemas.openxmlformats.org/officeDocument/2006/relationships/slideLayout" Target="../slideLayouts/slideLayout18.xml"/><Relationship Id="rId5" Type="http://schemas.openxmlformats.org/officeDocument/2006/relationships/image" Target="../media/image62.png"/><Relationship Id="rId4" Type="http://schemas.openxmlformats.org/officeDocument/2006/relationships/image" Target="../media/image61.png"/></Relationships>
</file>

<file path=ppt/slides/_rels/slide6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0.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0.png"/><Relationship Id="rId1" Type="http://schemas.openxmlformats.org/officeDocument/2006/relationships/slideLayout" Target="../slideLayouts/slideLayout18.xml"/><Relationship Id="rId5" Type="http://schemas.openxmlformats.org/officeDocument/2006/relationships/image" Target="../media/image64.png"/><Relationship Id="rId4" Type="http://schemas.openxmlformats.org/officeDocument/2006/relationships/image" Target="../media/image61.png"/></Relationships>
</file>

<file path=ppt/slides/_rels/slide6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7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60.png"/><Relationship Id="rId1" Type="http://schemas.openxmlformats.org/officeDocument/2006/relationships/slideLayout" Target="../slideLayouts/slideLayout18.xml"/><Relationship Id="rId5" Type="http://schemas.openxmlformats.org/officeDocument/2006/relationships/image" Target="../media/image66.png"/><Relationship Id="rId4" Type="http://schemas.openxmlformats.org/officeDocument/2006/relationships/image" Target="../media/image61.png"/></Relationships>
</file>

<file path=ppt/slides/_rels/slide7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0.png"/><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0.png"/><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73.png"/><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73.png"/><Relationship Id="rId1" Type="http://schemas.openxmlformats.org/officeDocument/2006/relationships/slideLayout" Target="../slideLayouts/slideLayout18.xml"/><Relationship Id="rId4" Type="http://schemas.openxmlformats.org/officeDocument/2006/relationships/image" Target="../media/image76.png"/></Relationships>
</file>

<file path=ppt/slides/_rels/slide8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8.xml"/></Relationships>
</file>

<file path=ppt/slides/_rels/slide8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8.xml"/></Relationships>
</file>

<file path=ppt/slides/_rels/slide8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8.xml"/></Relationships>
</file>

<file path=ppt/slides/_rels/slide8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8.xml"/></Relationships>
</file>

<file path=ppt/slides/_rels/slide8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80.png"/><Relationship Id="rId1" Type="http://schemas.openxmlformats.org/officeDocument/2006/relationships/slideLayout" Target="../slideLayouts/slideLayout18.xml"/><Relationship Id="rId4" Type="http://schemas.openxmlformats.org/officeDocument/2006/relationships/image" Target="../media/image81.png"/></Relationships>
</file>

<file path=ppt/slides/_rels/slide8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60.png"/><Relationship Id="rId1" Type="http://schemas.openxmlformats.org/officeDocument/2006/relationships/slideLayout" Target="../slideLayouts/slideLayout18.xml"/><Relationship Id="rId4" Type="http://schemas.openxmlformats.org/officeDocument/2006/relationships/image" Target="../media/image8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9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3.png"/><Relationship Id="rId1" Type="http://schemas.openxmlformats.org/officeDocument/2006/relationships/slideLayout" Target="../slideLayouts/slideLayout18.xml"/><Relationship Id="rId4" Type="http://schemas.openxmlformats.org/officeDocument/2006/relationships/image" Target="../media/image84.png"/></Relationships>
</file>

<file path=ppt/slides/_rels/slide9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3.png"/><Relationship Id="rId1" Type="http://schemas.openxmlformats.org/officeDocument/2006/relationships/slideLayout" Target="../slideLayouts/slideLayout18.xml"/></Relationships>
</file>

<file path=ppt/slides/_rels/slide9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0.png"/><Relationship Id="rId1" Type="http://schemas.openxmlformats.org/officeDocument/2006/relationships/slideLayout" Target="../slideLayouts/slideLayout18.xml"/></Relationships>
</file>

<file path=ppt/slides/_rels/slide9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5.png"/><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0.png"/><Relationship Id="rId1" Type="http://schemas.openxmlformats.org/officeDocument/2006/relationships/slideLayout" Target="../slideLayouts/slideLayout18.xml"/><Relationship Id="rId4" Type="http://schemas.openxmlformats.org/officeDocument/2006/relationships/image" Target="../media/image86.png"/></Relationships>
</file>

<file path=ppt/slides/_rels/slide9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3.png"/><Relationship Id="rId1" Type="http://schemas.openxmlformats.org/officeDocument/2006/relationships/slideLayout" Target="../slideLayouts/slideLayout18.xml"/></Relationships>
</file>

<file path=ppt/slides/_rels/slide9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3.png"/><Relationship Id="rId1" Type="http://schemas.openxmlformats.org/officeDocument/2006/relationships/slideLayout" Target="../slideLayouts/slideLayout18.xml"/><Relationship Id="rId4" Type="http://schemas.openxmlformats.org/officeDocument/2006/relationships/image" Target="../media/image87.png"/></Relationships>
</file>

<file path=ppt/slides/_rels/slide9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80.png"/><Relationship Id="rId1" Type="http://schemas.openxmlformats.org/officeDocument/2006/relationships/slideLayout" Target="../slideLayouts/slideLayout18.xml"/><Relationship Id="rId4" Type="http://schemas.openxmlformats.org/officeDocument/2006/relationships/image" Target="../media/image78.png"/></Relationships>
</file>

<file path=ppt/slides/_rels/slide9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0.png"/><Relationship Id="rId1" Type="http://schemas.openxmlformats.org/officeDocument/2006/relationships/slideLayout" Target="../slideLayouts/slideLayout18.xml"/></Relationships>
</file>

<file path=ppt/slides/_rels/slide9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0.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idx="4294967295"/>
          </p:nvPr>
        </p:nvSpPr>
        <p:spPr>
          <a:xfrm>
            <a:off x="228600" y="304882"/>
            <a:ext cx="8686800" cy="1143000"/>
          </a:xfrm>
        </p:spPr>
        <p:txBody>
          <a:bodyPr/>
          <a:lstStyle/>
          <a:p>
            <a:pPr eaLnBrk="1" hangingPunct="1">
              <a:defRPr/>
            </a:pPr>
            <a:r>
              <a:rPr lang="en-GB" altLang="en-US" dirty="0"/>
              <a:t>MUSCLES OF THE UPPER LIMB</a:t>
            </a:r>
            <a:endParaRPr lang="sr-Cyrl-CS" altLang="en-US" dirty="0">
              <a:effectLst>
                <a:outerShdw blurRad="38100" dist="38100" dir="2700000" algn="tl">
                  <a:srgbClr val="C0C0C0"/>
                </a:outerShdw>
              </a:effectLst>
            </a:endParaRPr>
          </a:p>
        </p:txBody>
      </p:sp>
      <p:pic>
        <p:nvPicPr>
          <p:cNvPr id="4099" name="Picture 3"/>
          <p:cNvPicPr>
            <a:picLocks noChangeAspect="1" noChangeArrowheads="1"/>
          </p:cNvPicPr>
          <p:nvPr/>
        </p:nvPicPr>
        <p:blipFill>
          <a:blip r:embed="rId2" cstate="print"/>
          <a:srcRect/>
          <a:stretch>
            <a:fillRect/>
          </a:stretch>
        </p:blipFill>
        <p:spPr bwMode="auto">
          <a:xfrm>
            <a:off x="2363788" y="2133600"/>
            <a:ext cx="4762500" cy="3448050"/>
          </a:xfrm>
          <a:prstGeom prst="rect">
            <a:avLst/>
          </a:prstGeom>
          <a:noFill/>
          <a:ln w="9525">
            <a:noFill/>
            <a:miter lim="800000"/>
            <a:headEnd/>
            <a:tailEnd/>
          </a:ln>
          <a:effec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BE2C2D-C40E-0B24-6089-375A09DA6879}"/>
              </a:ext>
            </a:extLst>
          </p:cNvPr>
          <p:cNvSpPr>
            <a:spLocks noGrp="1"/>
          </p:cNvSpPr>
          <p:nvPr>
            <p:ph sz="half" idx="2"/>
          </p:nvPr>
        </p:nvSpPr>
        <p:spPr>
          <a:xfrm>
            <a:off x="0" y="1333555"/>
            <a:ext cx="4251971" cy="4190890"/>
          </a:xfrm>
        </p:spPr>
        <p:txBody>
          <a:bodyPr/>
          <a:lstStyle/>
          <a:p>
            <a:r>
              <a:rPr lang="en-GB" sz="1600" dirty="0"/>
              <a:t>The subclavius lies almost horizontally when the arm is in the anatomical position.</a:t>
            </a:r>
          </a:p>
          <a:p>
            <a:r>
              <a:rPr lang="en-GB" sz="1600" dirty="0"/>
              <a:t>This small, round muscle is located inferior to the clavicle and affords some protection to the subclavian vessels and the superior trunk of the brachial plexus if the clavicle fractures. </a:t>
            </a:r>
          </a:p>
          <a:p>
            <a:r>
              <a:rPr lang="en-GB" sz="1600" dirty="0"/>
              <a:t>The subclavius anchors and depresses the clavicle, stabilizing it during movements of the upper limb. </a:t>
            </a:r>
          </a:p>
          <a:p>
            <a:r>
              <a:rPr lang="en-GB" sz="1600" dirty="0"/>
              <a:t>It also helps resist the tendency for the clavicle to dislocate at the sternoclavicular (SC) joint (e.g., when pulling very hard during a tug-of-war game). </a:t>
            </a:r>
          </a:p>
        </p:txBody>
      </p:sp>
      <p:sp>
        <p:nvSpPr>
          <p:cNvPr id="10" name="TextBox 9">
            <a:extLst>
              <a:ext uri="{FF2B5EF4-FFF2-40B4-BE49-F238E27FC236}">
                <a16:creationId xmlns:a16="http://schemas.microsoft.com/office/drawing/2014/main" id="{DAF9242F-A793-8060-FE61-8DE836BE3166}"/>
              </a:ext>
            </a:extLst>
          </p:cNvPr>
          <p:cNvSpPr txBox="1"/>
          <p:nvPr/>
        </p:nvSpPr>
        <p:spPr>
          <a:xfrm>
            <a:off x="2743128" y="179385"/>
            <a:ext cx="4572000" cy="523220"/>
          </a:xfrm>
          <a:prstGeom prst="rect">
            <a:avLst/>
          </a:prstGeom>
          <a:noFill/>
        </p:spPr>
        <p:txBody>
          <a:bodyPr wrap="square">
            <a:spAutoFit/>
          </a:bodyPr>
          <a:lstStyle/>
          <a:p>
            <a:r>
              <a:rPr lang="en-GB" altLang="en-US" sz="2800" dirty="0">
                <a:solidFill>
                  <a:srgbClr val="FF0000"/>
                </a:solidFill>
                <a:effectLst>
                  <a:outerShdw blurRad="38100" dist="38100" dir="2700000" algn="tl">
                    <a:srgbClr val="C0C0C0"/>
                  </a:outerShdw>
                </a:effectLst>
              </a:rPr>
              <a:t>M. SUBCLAVIUS</a:t>
            </a:r>
            <a:endParaRPr lang="en-GB" sz="2800" dirty="0"/>
          </a:p>
        </p:txBody>
      </p:sp>
      <p:pic>
        <p:nvPicPr>
          <p:cNvPr id="6" name="Content Placeholder 5">
            <a:extLst>
              <a:ext uri="{FF2B5EF4-FFF2-40B4-BE49-F238E27FC236}">
                <a16:creationId xmlns:a16="http://schemas.microsoft.com/office/drawing/2014/main" id="{7E4EA0F1-EDBE-2A22-6DDD-FE93D4A437B6}"/>
              </a:ext>
            </a:extLst>
          </p:cNvPr>
          <p:cNvPicPr>
            <a:picLocks noGrp="1" noChangeAspect="1"/>
          </p:cNvPicPr>
          <p:nvPr>
            <p:ph sz="quarter" idx="4"/>
          </p:nvPr>
        </p:nvPicPr>
        <p:blipFill rotWithShape="1">
          <a:blip r:embed="rId2"/>
          <a:srcRect l="70284" t="13128" r="3194" b="56733"/>
          <a:stretch/>
        </p:blipFill>
        <p:spPr>
          <a:xfrm>
            <a:off x="4572000" y="1862936"/>
            <a:ext cx="4307544" cy="3661509"/>
          </a:xfrm>
          <a:prstGeom prst="rect">
            <a:avLst/>
          </a:prstGeom>
        </p:spPr>
      </p:pic>
    </p:spTree>
    <p:extLst>
      <p:ext uri="{BB962C8B-B14F-4D97-AF65-F5344CB8AC3E}">
        <p14:creationId xmlns:p14="http://schemas.microsoft.com/office/powerpoint/2010/main" val="367897545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a:extLst>
              <a:ext uri="{FF2B5EF4-FFF2-40B4-BE49-F238E27FC236}">
                <a16:creationId xmlns:a16="http://schemas.microsoft.com/office/drawing/2014/main" id="{2B9C138C-9AC6-914C-E1F0-11888E1CF301}"/>
              </a:ext>
            </a:extLst>
          </p:cNvPr>
          <p:cNvPicPr>
            <a:picLocks noChangeAspect="1" noChangeArrowheads="1"/>
          </p:cNvPicPr>
          <p:nvPr/>
        </p:nvPicPr>
        <p:blipFill rotWithShape="1">
          <a:blip r:embed="rId2" cstate="print"/>
          <a:srcRect l="8563" t="3800" r="37869" b="40336"/>
          <a:stretch/>
        </p:blipFill>
        <p:spPr bwMode="auto">
          <a:xfrm>
            <a:off x="3919137" y="2309071"/>
            <a:ext cx="5224743" cy="4091651"/>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814173" y="-8705"/>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ABDUCTOR POLLICIS LONGUS</a:t>
            </a:r>
            <a:endParaRPr lang="sr-Latn-CS" altLang="en-US" sz="2800" b="1" dirty="0">
              <a:solidFill>
                <a:srgbClr val="FF0000"/>
              </a:solidFill>
              <a:effectLst>
                <a:outerShdw blurRad="38100" dist="38100" dir="2700000" algn="tl">
                  <a:srgbClr val="C0C0C0"/>
                </a:outerShdw>
              </a:effectLst>
            </a:endParaRPr>
          </a:p>
        </p:txBody>
      </p:sp>
      <p:sp>
        <p:nvSpPr>
          <p:cNvPr id="10" name="TextBox 9">
            <a:extLst>
              <a:ext uri="{FF2B5EF4-FFF2-40B4-BE49-F238E27FC236}">
                <a16:creationId xmlns:a16="http://schemas.microsoft.com/office/drawing/2014/main" id="{F1EC1F59-C3B4-1638-81E0-477817BB5320}"/>
              </a:ext>
            </a:extLst>
          </p:cNvPr>
          <p:cNvSpPr txBox="1"/>
          <p:nvPr/>
        </p:nvSpPr>
        <p:spPr>
          <a:xfrm>
            <a:off x="-58393" y="2087463"/>
            <a:ext cx="4572000" cy="4770537"/>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three muscles acting on the thumb are deep to the superficial extensors and “crop out” (emerge) from the furrow in the lateral part of the forearm that divides the extensors. Because of this characteristic, they are sometimes referred to as outcropping muscles of the thumb.</a:t>
            </a:r>
          </a:p>
          <a:p>
            <a:pPr marL="285750" indent="-285750">
              <a:buFont typeface="Arial" panose="020B0604020202020204" pitchFamily="34" charset="0"/>
              <a:buChar char="•"/>
            </a:pPr>
            <a:r>
              <a:rPr lang="en-GB" sz="1600" dirty="0">
                <a:latin typeface="+mn-lt"/>
              </a:rPr>
              <a:t>Its long, fusiform belly lies just distal to the supinator and is closely related to the extensor pollicis brevis. Its tendon, and sometimes its belly, is commonly split into two parts, one of which may attach to the trapezium instead of the usual site at the base of the 1st metacarpal.</a:t>
            </a:r>
          </a:p>
          <a:p>
            <a:pPr marL="285750" indent="-285750">
              <a:buFont typeface="Arial" panose="020B0604020202020204" pitchFamily="34" charset="0"/>
              <a:buChar char="•"/>
            </a:pPr>
            <a:r>
              <a:rPr lang="en-GB" sz="1600" dirty="0">
                <a:latin typeface="+mn-lt"/>
              </a:rPr>
              <a:t>Its tendon passes deep to the extensor retinaculum with the tendon of the extensor pollicis brevis in the common synovial tendinous sheath of the abductor pollicis longus and extensor pollicis brevis.</a:t>
            </a:r>
          </a:p>
        </p:txBody>
      </p:sp>
      <p:pic>
        <p:nvPicPr>
          <p:cNvPr id="7" name="Picture 6">
            <a:extLst>
              <a:ext uri="{FF2B5EF4-FFF2-40B4-BE49-F238E27FC236}">
                <a16:creationId xmlns:a16="http://schemas.microsoft.com/office/drawing/2014/main" id="{58602544-01DF-5E7D-5777-0EF4B60927E6}"/>
              </a:ext>
            </a:extLst>
          </p:cNvPr>
          <p:cNvPicPr>
            <a:picLocks noChangeAspect="1"/>
          </p:cNvPicPr>
          <p:nvPr/>
        </p:nvPicPr>
        <p:blipFill rotWithShape="1">
          <a:blip r:embed="rId3"/>
          <a:srcRect l="-702" t="67155" r="236" b="15993"/>
          <a:stretch/>
        </p:blipFill>
        <p:spPr>
          <a:xfrm>
            <a:off x="38159" y="509503"/>
            <a:ext cx="9067682" cy="1525404"/>
          </a:xfrm>
          <a:prstGeom prst="rect">
            <a:avLst/>
          </a:prstGeom>
        </p:spPr>
      </p:pic>
      <p:pic>
        <p:nvPicPr>
          <p:cNvPr id="8" name="Picture 7">
            <a:extLst>
              <a:ext uri="{FF2B5EF4-FFF2-40B4-BE49-F238E27FC236}">
                <a16:creationId xmlns:a16="http://schemas.microsoft.com/office/drawing/2014/main" id="{ABDFA8C6-B208-7C6E-0169-4DD9989F204A}"/>
              </a:ext>
            </a:extLst>
          </p:cNvPr>
          <p:cNvPicPr>
            <a:picLocks noChangeAspect="1"/>
          </p:cNvPicPr>
          <p:nvPr/>
        </p:nvPicPr>
        <p:blipFill rotWithShape="1">
          <a:blip r:embed="rId3"/>
          <a:srcRect l="55164" t="84006" r="27935" b="8503"/>
          <a:stretch/>
        </p:blipFill>
        <p:spPr>
          <a:xfrm>
            <a:off x="5145353" y="1425323"/>
            <a:ext cx="1371564" cy="609584"/>
          </a:xfrm>
          <a:prstGeom prst="rect">
            <a:avLst/>
          </a:prstGeom>
        </p:spPr>
      </p:pic>
    </p:spTree>
    <p:extLst>
      <p:ext uri="{BB962C8B-B14F-4D97-AF65-F5344CB8AC3E}">
        <p14:creationId xmlns:p14="http://schemas.microsoft.com/office/powerpoint/2010/main" val="44066518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814173" y="-8705"/>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ABDUCTOR POLLICIS LONGUS</a:t>
            </a:r>
            <a:endParaRPr lang="sr-Latn-CS" altLang="en-US" sz="2800" b="1" dirty="0">
              <a:solidFill>
                <a:srgbClr val="FF0000"/>
              </a:solidFill>
              <a:effectLst>
                <a:outerShdw blurRad="38100" dist="38100" dir="2700000" algn="tl">
                  <a:srgbClr val="C0C0C0"/>
                </a:outerShdw>
              </a:effectLst>
            </a:endParaRPr>
          </a:p>
        </p:txBody>
      </p:sp>
      <p:pic>
        <p:nvPicPr>
          <p:cNvPr id="7" name="Picture 6">
            <a:extLst>
              <a:ext uri="{FF2B5EF4-FFF2-40B4-BE49-F238E27FC236}">
                <a16:creationId xmlns:a16="http://schemas.microsoft.com/office/drawing/2014/main" id="{58602544-01DF-5E7D-5777-0EF4B60927E6}"/>
              </a:ext>
            </a:extLst>
          </p:cNvPr>
          <p:cNvPicPr>
            <a:picLocks noChangeAspect="1"/>
          </p:cNvPicPr>
          <p:nvPr/>
        </p:nvPicPr>
        <p:blipFill rotWithShape="1">
          <a:blip r:embed="rId2"/>
          <a:srcRect l="-702" t="67155" r="236" b="15993"/>
          <a:stretch/>
        </p:blipFill>
        <p:spPr>
          <a:xfrm>
            <a:off x="38159" y="509503"/>
            <a:ext cx="9067682" cy="1525404"/>
          </a:xfrm>
          <a:prstGeom prst="rect">
            <a:avLst/>
          </a:prstGeom>
        </p:spPr>
      </p:pic>
      <p:pic>
        <p:nvPicPr>
          <p:cNvPr id="8" name="Picture 7">
            <a:extLst>
              <a:ext uri="{FF2B5EF4-FFF2-40B4-BE49-F238E27FC236}">
                <a16:creationId xmlns:a16="http://schemas.microsoft.com/office/drawing/2014/main" id="{ABDFA8C6-B208-7C6E-0169-4DD9989F204A}"/>
              </a:ext>
            </a:extLst>
          </p:cNvPr>
          <p:cNvPicPr>
            <a:picLocks noChangeAspect="1"/>
          </p:cNvPicPr>
          <p:nvPr/>
        </p:nvPicPr>
        <p:blipFill rotWithShape="1">
          <a:blip r:embed="rId2"/>
          <a:srcRect l="55164" t="84006" r="27935" b="8503"/>
          <a:stretch/>
        </p:blipFill>
        <p:spPr>
          <a:xfrm>
            <a:off x="5145353" y="1425323"/>
            <a:ext cx="1371564" cy="609584"/>
          </a:xfrm>
          <a:prstGeom prst="rect">
            <a:avLst/>
          </a:prstGeom>
        </p:spPr>
      </p:pic>
      <p:sp>
        <p:nvSpPr>
          <p:cNvPr id="11" name="TextBox 10">
            <a:extLst>
              <a:ext uri="{FF2B5EF4-FFF2-40B4-BE49-F238E27FC236}">
                <a16:creationId xmlns:a16="http://schemas.microsoft.com/office/drawing/2014/main" id="{F4B2A26A-4EE3-3A6E-090C-CCC5DC04D908}"/>
              </a:ext>
            </a:extLst>
          </p:cNvPr>
          <p:cNvSpPr txBox="1"/>
          <p:nvPr/>
        </p:nvSpPr>
        <p:spPr>
          <a:xfrm>
            <a:off x="228714" y="2070495"/>
            <a:ext cx="3276514" cy="1323439"/>
          </a:xfrm>
          <a:prstGeom prst="rect">
            <a:avLst/>
          </a:prstGeom>
          <a:noFill/>
        </p:spPr>
        <p:txBody>
          <a:bodyPr wrap="square">
            <a:spAutoFit/>
          </a:bodyPr>
          <a:lstStyle/>
          <a:p>
            <a:r>
              <a:rPr lang="en-GB" sz="1600" dirty="0">
                <a:latin typeface="+mn-lt"/>
              </a:rPr>
              <a:t>The APL acts with the abductor pollicis brevis during abduction of the thumb and with the extensor pollicis muscles during extension of this digit. </a:t>
            </a:r>
          </a:p>
        </p:txBody>
      </p:sp>
      <p:pic>
        <p:nvPicPr>
          <p:cNvPr id="2" name="Picture 2">
            <a:extLst>
              <a:ext uri="{FF2B5EF4-FFF2-40B4-BE49-F238E27FC236}">
                <a16:creationId xmlns:a16="http://schemas.microsoft.com/office/drawing/2014/main" id="{D8AC949E-E6E5-A616-FF1F-D8ADBD27169E}"/>
              </a:ext>
            </a:extLst>
          </p:cNvPr>
          <p:cNvPicPr>
            <a:picLocks noChangeAspect="1" noChangeArrowheads="1"/>
          </p:cNvPicPr>
          <p:nvPr/>
        </p:nvPicPr>
        <p:blipFill rotWithShape="1">
          <a:blip r:embed="rId3" cstate="print"/>
          <a:srcRect l="8563" t="3800" r="37869" b="40336"/>
          <a:stretch/>
        </p:blipFill>
        <p:spPr bwMode="auto">
          <a:xfrm>
            <a:off x="3904545" y="2084334"/>
            <a:ext cx="5224743" cy="4091651"/>
          </a:xfrm>
          <a:prstGeom prst="rect">
            <a:avLst/>
          </a:prstGeom>
          <a:noFill/>
          <a:ln w="9525">
            <a:noFill/>
            <a:miter lim="800000"/>
            <a:headEnd/>
            <a:tailEnd/>
          </a:ln>
        </p:spPr>
      </p:pic>
      <p:pic>
        <p:nvPicPr>
          <p:cNvPr id="4" name="Picture 3">
            <a:extLst>
              <a:ext uri="{FF2B5EF4-FFF2-40B4-BE49-F238E27FC236}">
                <a16:creationId xmlns:a16="http://schemas.microsoft.com/office/drawing/2014/main" id="{69CBC980-5321-F07F-EF0B-04E43DDF952E}"/>
              </a:ext>
            </a:extLst>
          </p:cNvPr>
          <p:cNvPicPr>
            <a:picLocks noChangeAspect="1"/>
          </p:cNvPicPr>
          <p:nvPr/>
        </p:nvPicPr>
        <p:blipFill>
          <a:blip r:embed="rId4"/>
          <a:stretch>
            <a:fillRect/>
          </a:stretch>
        </p:blipFill>
        <p:spPr>
          <a:xfrm>
            <a:off x="-470" y="5564631"/>
            <a:ext cx="6782212" cy="1072400"/>
          </a:xfrm>
          <a:prstGeom prst="rect">
            <a:avLst/>
          </a:prstGeom>
        </p:spPr>
      </p:pic>
      <p:sp>
        <p:nvSpPr>
          <p:cNvPr id="5" name="TextBox 4">
            <a:extLst>
              <a:ext uri="{FF2B5EF4-FFF2-40B4-BE49-F238E27FC236}">
                <a16:creationId xmlns:a16="http://schemas.microsoft.com/office/drawing/2014/main" id="{A6F04C90-BDFA-E14F-3101-1D04B4337C45}"/>
              </a:ext>
            </a:extLst>
          </p:cNvPr>
          <p:cNvSpPr txBox="1"/>
          <p:nvPr/>
        </p:nvSpPr>
        <p:spPr>
          <a:xfrm>
            <a:off x="238954" y="3528713"/>
            <a:ext cx="3266274" cy="1569660"/>
          </a:xfrm>
          <a:prstGeom prst="rect">
            <a:avLst/>
          </a:prstGeom>
          <a:noFill/>
        </p:spPr>
        <p:txBody>
          <a:bodyPr wrap="square">
            <a:spAutoFit/>
          </a:bodyPr>
          <a:lstStyle/>
          <a:p>
            <a:r>
              <a:rPr lang="en-GB" sz="1600" dirty="0">
                <a:latin typeface="+mn-lt"/>
              </a:rPr>
              <a:t>The tendon of  m. abductor pollicis longus is the part of lateral border of </a:t>
            </a:r>
            <a:r>
              <a:rPr lang="en-GB" sz="1600" b="1" dirty="0">
                <a:solidFill>
                  <a:srgbClr val="FF0000"/>
                </a:solidFill>
                <a:latin typeface="+mn-lt"/>
              </a:rPr>
              <a:t>anatomical snuff box (fovea radialis)</a:t>
            </a:r>
            <a:r>
              <a:rPr lang="en-GB" sz="1600" dirty="0">
                <a:latin typeface="+mn-lt"/>
              </a:rPr>
              <a:t>, through which radial artery passes after leaves the sulcus pulsus </a:t>
            </a:r>
          </a:p>
        </p:txBody>
      </p:sp>
    </p:spTree>
    <p:extLst>
      <p:ext uri="{BB962C8B-B14F-4D97-AF65-F5344CB8AC3E}">
        <p14:creationId xmlns:p14="http://schemas.microsoft.com/office/powerpoint/2010/main" val="153325748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107950" y="115888"/>
            <a:ext cx="3527425" cy="433387"/>
          </a:xfrm>
        </p:spPr>
        <p:txBody>
          <a:bodyPr/>
          <a:lstStyle/>
          <a:p>
            <a:pPr eaLnBrk="1" hangingPunct="1">
              <a:defRPr/>
            </a:pPr>
            <a:r>
              <a:rPr lang="sr-Latn-CS" sz="3200" b="1" dirty="0" err="1">
                <a:solidFill>
                  <a:srgbClr val="FF0000"/>
                </a:solidFill>
              </a:rPr>
              <a:t>Fovea</a:t>
            </a:r>
            <a:r>
              <a:rPr lang="sr-Latn-CS" sz="3200" b="1" dirty="0">
                <a:solidFill>
                  <a:srgbClr val="FF0000"/>
                </a:solidFill>
              </a:rPr>
              <a:t> </a:t>
            </a:r>
            <a:r>
              <a:rPr lang="sr-Latn-CS" sz="3200" b="1" dirty="0" err="1">
                <a:solidFill>
                  <a:srgbClr val="FF0000"/>
                </a:solidFill>
              </a:rPr>
              <a:t>radialis</a:t>
            </a:r>
            <a:endParaRPr lang="en-US" sz="3200" b="1" dirty="0">
              <a:solidFill>
                <a:srgbClr val="FF0000"/>
              </a:solidFill>
            </a:endParaRPr>
          </a:p>
        </p:txBody>
      </p:sp>
      <p:sp>
        <p:nvSpPr>
          <p:cNvPr id="152579" name="Rectangle 3"/>
          <p:cNvSpPr>
            <a:spLocks noGrp="1" noChangeArrowheads="1"/>
          </p:cNvSpPr>
          <p:nvPr>
            <p:ph type="body" sz="half" idx="1"/>
          </p:nvPr>
        </p:nvSpPr>
        <p:spPr>
          <a:xfrm>
            <a:off x="107950" y="609675"/>
            <a:ext cx="4464050" cy="5624047"/>
          </a:xfrm>
        </p:spPr>
        <p:txBody>
          <a:bodyPr/>
          <a:lstStyle/>
          <a:p>
            <a:pPr eaLnBrk="1" hangingPunct="1">
              <a:lnSpc>
                <a:spcPct val="90000"/>
              </a:lnSpc>
              <a:buFont typeface="Wingdings" panose="05000000000000000000" pitchFamily="2" charset="2"/>
              <a:buNone/>
              <a:defRPr/>
            </a:pPr>
            <a:r>
              <a:rPr lang="sr-Latn-CS" sz="2400" b="1" dirty="0">
                <a:solidFill>
                  <a:srgbClr val="FF0000"/>
                </a:solidFill>
              </a:rPr>
              <a:t>(</a:t>
            </a:r>
            <a:r>
              <a:rPr lang="en-GB" sz="2400" b="1" dirty="0">
                <a:solidFill>
                  <a:srgbClr val="FF0000"/>
                </a:solidFill>
              </a:rPr>
              <a:t>anatomical snuff box</a:t>
            </a:r>
            <a:r>
              <a:rPr lang="sr-Latn-CS" sz="2400" b="1" dirty="0">
                <a:solidFill>
                  <a:srgbClr val="FF0000"/>
                </a:solidFill>
              </a:rPr>
              <a:t>)</a:t>
            </a:r>
          </a:p>
          <a:p>
            <a:pPr eaLnBrk="1" hangingPunct="1">
              <a:lnSpc>
                <a:spcPct val="90000"/>
              </a:lnSpc>
              <a:buFont typeface="Wingdings" panose="05000000000000000000" pitchFamily="2" charset="2"/>
              <a:buNone/>
              <a:defRPr/>
            </a:pPr>
            <a:endParaRPr lang="sr-Latn-CS" sz="2400" b="1" dirty="0">
              <a:solidFill>
                <a:srgbClr val="FF0000"/>
              </a:solidFill>
            </a:endParaRPr>
          </a:p>
          <a:p>
            <a:pPr eaLnBrk="1" hangingPunct="1">
              <a:lnSpc>
                <a:spcPct val="90000"/>
              </a:lnSpc>
              <a:buFont typeface="Wingdings" panose="05000000000000000000" pitchFamily="2" charset="2"/>
              <a:buNone/>
              <a:defRPr/>
            </a:pPr>
            <a:r>
              <a:rPr lang="en-GB" sz="1600" b="1" dirty="0"/>
              <a:t>Elements</a:t>
            </a:r>
            <a:r>
              <a:rPr lang="sr-Latn-CS" sz="1600" b="1" dirty="0"/>
              <a:t>:   a. radialis</a:t>
            </a:r>
          </a:p>
          <a:p>
            <a:pPr eaLnBrk="1" hangingPunct="1">
              <a:lnSpc>
                <a:spcPct val="90000"/>
              </a:lnSpc>
              <a:buFont typeface="Wingdings" panose="05000000000000000000" pitchFamily="2" charset="2"/>
              <a:buNone/>
              <a:defRPr/>
            </a:pPr>
            <a:endParaRPr lang="sr-Latn-CS" sz="1600" b="1" dirty="0"/>
          </a:p>
          <a:p>
            <a:pPr eaLnBrk="1" hangingPunct="1">
              <a:lnSpc>
                <a:spcPct val="90000"/>
              </a:lnSpc>
              <a:buFont typeface="Wingdings" panose="05000000000000000000" pitchFamily="2" charset="2"/>
              <a:buNone/>
              <a:defRPr/>
            </a:pPr>
            <a:r>
              <a:rPr lang="en-GB" sz="1600" b="1" dirty="0"/>
              <a:t>Borders</a:t>
            </a:r>
            <a:r>
              <a:rPr lang="sr-Latn-CS" sz="1600" b="1" dirty="0"/>
              <a:t>: </a:t>
            </a:r>
          </a:p>
          <a:p>
            <a:pPr eaLnBrk="1" hangingPunct="1">
              <a:lnSpc>
                <a:spcPct val="90000"/>
              </a:lnSpc>
              <a:buFont typeface="Wingdings" panose="05000000000000000000" pitchFamily="2" charset="2"/>
              <a:buNone/>
              <a:defRPr/>
            </a:pPr>
            <a:r>
              <a:rPr lang="en-GB" sz="1600" b="1" i="1" u="sng" dirty="0"/>
              <a:t>Lateral</a:t>
            </a:r>
            <a:r>
              <a:rPr lang="sr-Latn-CS" sz="1600" b="1" dirty="0"/>
              <a:t> – </a:t>
            </a:r>
            <a:r>
              <a:rPr lang="en-GB" sz="1600" b="1" dirty="0"/>
              <a:t>tendons of</a:t>
            </a:r>
            <a:r>
              <a:rPr lang="sr-Latn-CS" sz="1600" b="1" dirty="0"/>
              <a:t> </a:t>
            </a:r>
          </a:p>
          <a:p>
            <a:pPr eaLnBrk="1" hangingPunct="1">
              <a:lnSpc>
                <a:spcPct val="90000"/>
              </a:lnSpc>
              <a:buFont typeface="Wingdings" panose="05000000000000000000" pitchFamily="2" charset="2"/>
              <a:buNone/>
              <a:defRPr/>
            </a:pPr>
            <a:r>
              <a:rPr lang="sr-Latn-CS" sz="1600" b="1" dirty="0"/>
              <a:t>m. abductor </a:t>
            </a:r>
            <a:r>
              <a:rPr lang="sr-Latn-CS" sz="1600" b="1" dirty="0" err="1"/>
              <a:t>pollicis</a:t>
            </a:r>
            <a:r>
              <a:rPr lang="sr-Latn-CS" sz="1600" b="1" dirty="0"/>
              <a:t> </a:t>
            </a:r>
            <a:r>
              <a:rPr lang="sr-Latn-CS" sz="1600" b="1" dirty="0" err="1"/>
              <a:t>longus</a:t>
            </a:r>
            <a:endParaRPr lang="sr-Latn-CS" sz="1600" b="1" dirty="0"/>
          </a:p>
          <a:p>
            <a:pPr eaLnBrk="1" hangingPunct="1">
              <a:lnSpc>
                <a:spcPct val="90000"/>
              </a:lnSpc>
              <a:buFont typeface="Wingdings" panose="05000000000000000000" pitchFamily="2" charset="2"/>
              <a:buNone/>
              <a:defRPr/>
            </a:pPr>
            <a:r>
              <a:rPr lang="sr-Latn-CS" sz="1600" b="1" dirty="0"/>
              <a:t>m. extensor </a:t>
            </a:r>
            <a:r>
              <a:rPr lang="sr-Latn-CS" sz="1600" b="1" dirty="0" err="1"/>
              <a:t>pollicis</a:t>
            </a:r>
            <a:r>
              <a:rPr lang="sr-Latn-CS" sz="1600" b="1" dirty="0"/>
              <a:t> </a:t>
            </a:r>
            <a:r>
              <a:rPr lang="sr-Latn-CS" sz="1600" b="1" dirty="0" err="1"/>
              <a:t>brevis</a:t>
            </a:r>
            <a:endParaRPr lang="sr-Latn-CS" sz="1600" b="1" dirty="0"/>
          </a:p>
          <a:p>
            <a:pPr eaLnBrk="1" hangingPunct="1">
              <a:lnSpc>
                <a:spcPct val="90000"/>
              </a:lnSpc>
              <a:buFont typeface="Wingdings" panose="05000000000000000000" pitchFamily="2" charset="2"/>
              <a:buNone/>
              <a:defRPr/>
            </a:pPr>
            <a:endParaRPr lang="sr-Latn-CS" sz="1600" b="1" dirty="0"/>
          </a:p>
          <a:p>
            <a:pPr eaLnBrk="1" hangingPunct="1">
              <a:lnSpc>
                <a:spcPct val="90000"/>
              </a:lnSpc>
              <a:buFont typeface="Wingdings" panose="05000000000000000000" pitchFamily="2" charset="2"/>
              <a:buNone/>
              <a:defRPr/>
            </a:pPr>
            <a:r>
              <a:rPr lang="en-GB" sz="1600" b="1" i="1" u="sng" dirty="0"/>
              <a:t>Medial</a:t>
            </a:r>
            <a:r>
              <a:rPr lang="sr-Latn-CS" sz="1600" b="1" i="1" dirty="0"/>
              <a:t> – </a:t>
            </a:r>
            <a:r>
              <a:rPr lang="en-GB" sz="1600" b="1" dirty="0"/>
              <a:t>tendon</a:t>
            </a:r>
            <a:endParaRPr lang="sr-Latn-CS" sz="1600" b="1" dirty="0"/>
          </a:p>
          <a:p>
            <a:pPr eaLnBrk="1" hangingPunct="1">
              <a:lnSpc>
                <a:spcPct val="90000"/>
              </a:lnSpc>
              <a:buFont typeface="Wingdings" panose="05000000000000000000" pitchFamily="2" charset="2"/>
              <a:buNone/>
              <a:defRPr/>
            </a:pPr>
            <a:r>
              <a:rPr lang="sr-Latn-CS" sz="1600" b="1" dirty="0"/>
              <a:t>m. extensor </a:t>
            </a:r>
            <a:r>
              <a:rPr lang="sr-Latn-CS" sz="1600" b="1" dirty="0" err="1"/>
              <a:t>pollicis</a:t>
            </a:r>
            <a:r>
              <a:rPr lang="sr-Latn-CS" sz="1600" b="1" dirty="0"/>
              <a:t> </a:t>
            </a:r>
            <a:r>
              <a:rPr lang="sr-Latn-CS" sz="1600" b="1" dirty="0" err="1"/>
              <a:t>longus</a:t>
            </a:r>
            <a:endParaRPr lang="sr-Latn-CS" sz="1600" b="1" dirty="0"/>
          </a:p>
          <a:p>
            <a:pPr eaLnBrk="1" hangingPunct="1">
              <a:lnSpc>
                <a:spcPct val="90000"/>
              </a:lnSpc>
              <a:buFont typeface="Wingdings" panose="05000000000000000000" pitchFamily="2" charset="2"/>
              <a:buNone/>
              <a:defRPr/>
            </a:pPr>
            <a:endParaRPr lang="sr-Latn-CS" sz="1600" b="1" dirty="0"/>
          </a:p>
          <a:p>
            <a:pPr eaLnBrk="1" hangingPunct="1">
              <a:lnSpc>
                <a:spcPct val="90000"/>
              </a:lnSpc>
              <a:buFont typeface="Wingdings" panose="05000000000000000000" pitchFamily="2" charset="2"/>
              <a:buNone/>
              <a:defRPr/>
            </a:pPr>
            <a:r>
              <a:rPr lang="en-GB" sz="1600" b="1" i="1" u="sng" dirty="0"/>
              <a:t>Floor</a:t>
            </a:r>
            <a:r>
              <a:rPr lang="sr-Latn-CS" sz="1600" b="1" dirty="0"/>
              <a:t> </a:t>
            </a:r>
            <a:endParaRPr lang="en-GB" sz="1600" b="1" dirty="0"/>
          </a:p>
          <a:p>
            <a:pPr eaLnBrk="1" hangingPunct="1">
              <a:lnSpc>
                <a:spcPct val="90000"/>
              </a:lnSpc>
              <a:buFont typeface="Wingdings" panose="05000000000000000000" pitchFamily="2" charset="2"/>
              <a:buNone/>
              <a:defRPr/>
            </a:pPr>
            <a:r>
              <a:rPr lang="sr-Latn-CS" sz="1600" b="1" dirty="0"/>
              <a:t>– os scaphoideum et </a:t>
            </a:r>
            <a:r>
              <a:rPr lang="en-GB" sz="1600" b="1" dirty="0"/>
              <a:t> </a:t>
            </a:r>
            <a:r>
              <a:rPr lang="sr-Latn-CS" sz="1600" b="1" dirty="0"/>
              <a:t>os </a:t>
            </a:r>
            <a:r>
              <a:rPr lang="sr-Latn-CS" sz="1600" b="1" dirty="0" err="1"/>
              <a:t>trapezium</a:t>
            </a:r>
            <a:endParaRPr lang="en-GB" sz="1600" b="1" dirty="0"/>
          </a:p>
          <a:p>
            <a:pPr eaLnBrk="1" hangingPunct="1">
              <a:lnSpc>
                <a:spcPct val="90000"/>
              </a:lnSpc>
              <a:buFont typeface="Wingdings" panose="05000000000000000000" pitchFamily="2" charset="2"/>
              <a:buNone/>
              <a:defRPr/>
            </a:pPr>
            <a:r>
              <a:rPr lang="sr-Latn-CS" sz="1600" b="1" dirty="0"/>
              <a:t> </a:t>
            </a:r>
          </a:p>
          <a:p>
            <a:pPr eaLnBrk="1" hangingPunct="1">
              <a:lnSpc>
                <a:spcPct val="90000"/>
              </a:lnSpc>
              <a:buFont typeface="Wingdings" panose="05000000000000000000" pitchFamily="2" charset="2"/>
              <a:buNone/>
              <a:defRPr/>
            </a:pPr>
            <a:r>
              <a:rPr lang="en-GB" sz="1600" b="1" i="1" u="sng" dirty="0"/>
              <a:t>Proximal</a:t>
            </a:r>
            <a:r>
              <a:rPr lang="en-GB" sz="1600" b="1" i="1" dirty="0"/>
              <a:t> </a:t>
            </a:r>
            <a:r>
              <a:rPr lang="sr-Latn-CS" sz="1600" b="1" dirty="0"/>
              <a:t> </a:t>
            </a:r>
            <a:endParaRPr lang="en-GB" sz="1600" b="1" dirty="0"/>
          </a:p>
          <a:p>
            <a:pPr eaLnBrk="1" hangingPunct="1">
              <a:lnSpc>
                <a:spcPct val="90000"/>
              </a:lnSpc>
              <a:buFont typeface="Wingdings" panose="05000000000000000000" pitchFamily="2" charset="2"/>
              <a:buNone/>
              <a:defRPr/>
            </a:pPr>
            <a:r>
              <a:rPr lang="sr-Latn-CS" sz="1600" b="1" dirty="0"/>
              <a:t>– </a:t>
            </a:r>
            <a:r>
              <a:rPr lang="sr-Latn-CS" sz="1600" b="1" dirty="0" err="1"/>
              <a:t>processus</a:t>
            </a:r>
            <a:r>
              <a:rPr lang="sr-Latn-CS" sz="1600" b="1" dirty="0"/>
              <a:t> </a:t>
            </a:r>
            <a:r>
              <a:rPr lang="sr-Latn-CS" sz="1600" b="1" dirty="0" err="1"/>
              <a:t>styloideus</a:t>
            </a:r>
            <a:r>
              <a:rPr lang="sr-Latn-CS" sz="1600" b="1" dirty="0"/>
              <a:t> </a:t>
            </a:r>
            <a:r>
              <a:rPr lang="sr-Latn-CS" sz="1600" b="1" dirty="0" err="1"/>
              <a:t>radii</a:t>
            </a:r>
            <a:endParaRPr lang="en-GB" sz="1600" b="1" dirty="0"/>
          </a:p>
          <a:p>
            <a:pPr eaLnBrk="1" hangingPunct="1">
              <a:lnSpc>
                <a:spcPct val="90000"/>
              </a:lnSpc>
              <a:buFont typeface="Wingdings" panose="05000000000000000000" pitchFamily="2" charset="2"/>
              <a:buNone/>
              <a:defRPr/>
            </a:pPr>
            <a:r>
              <a:rPr lang="en-US" sz="1600" b="1" i="1" u="sng" dirty="0"/>
              <a:t>Distal</a:t>
            </a:r>
          </a:p>
          <a:p>
            <a:pPr eaLnBrk="1" hangingPunct="1">
              <a:lnSpc>
                <a:spcPct val="90000"/>
              </a:lnSpc>
              <a:buNone/>
              <a:defRPr/>
            </a:pPr>
            <a:r>
              <a:rPr lang="sr-Latn-CS" sz="1600" b="1" dirty="0"/>
              <a:t>– </a:t>
            </a:r>
            <a:r>
              <a:rPr lang="en-GB" sz="1600" b="1" dirty="0"/>
              <a:t>1</a:t>
            </a:r>
            <a:r>
              <a:rPr lang="en-GB" sz="1600" b="1" baseline="30000" dirty="0"/>
              <a:t>st</a:t>
            </a:r>
            <a:r>
              <a:rPr lang="en-GB" sz="1600" b="1" dirty="0"/>
              <a:t> metacarpal bone</a:t>
            </a:r>
          </a:p>
          <a:p>
            <a:pPr eaLnBrk="1" hangingPunct="1">
              <a:lnSpc>
                <a:spcPct val="90000"/>
              </a:lnSpc>
              <a:buFont typeface="Wingdings" panose="05000000000000000000" pitchFamily="2" charset="2"/>
              <a:buNone/>
              <a:defRPr/>
            </a:pPr>
            <a:endParaRPr lang="en-US" sz="1600" b="1" i="1" u="sng" dirty="0"/>
          </a:p>
        </p:txBody>
      </p:sp>
      <p:sp>
        <p:nvSpPr>
          <p:cNvPr id="3" name="TextBox 2">
            <a:extLst>
              <a:ext uri="{FF2B5EF4-FFF2-40B4-BE49-F238E27FC236}">
                <a16:creationId xmlns:a16="http://schemas.microsoft.com/office/drawing/2014/main" id="{33FECAD0-4D89-CA97-60BB-2BC1207AC554}"/>
              </a:ext>
            </a:extLst>
          </p:cNvPr>
          <p:cNvSpPr txBox="1"/>
          <p:nvPr/>
        </p:nvSpPr>
        <p:spPr>
          <a:xfrm>
            <a:off x="59055" y="6148430"/>
            <a:ext cx="8404123" cy="584775"/>
          </a:xfrm>
          <a:prstGeom prst="rect">
            <a:avLst/>
          </a:prstGeom>
          <a:noFill/>
        </p:spPr>
        <p:txBody>
          <a:bodyPr wrap="square">
            <a:spAutoFit/>
          </a:bodyPr>
          <a:lstStyle/>
          <a:p>
            <a:r>
              <a:rPr lang="en-GB" sz="1600" dirty="0">
                <a:solidFill>
                  <a:srgbClr val="FF0000"/>
                </a:solidFill>
                <a:latin typeface="+mn-lt"/>
              </a:rPr>
              <a:t>The snuff box is visible when the thumb is fully extended; this draws the tendons up and produces a triangular hollow between them.</a:t>
            </a:r>
          </a:p>
        </p:txBody>
      </p:sp>
      <p:pic>
        <p:nvPicPr>
          <p:cNvPr id="6" name="Picture 5">
            <a:extLst>
              <a:ext uri="{FF2B5EF4-FFF2-40B4-BE49-F238E27FC236}">
                <a16:creationId xmlns:a16="http://schemas.microsoft.com/office/drawing/2014/main" id="{2CF0358B-64D8-5B02-43B9-23F534DA7B9E}"/>
              </a:ext>
            </a:extLst>
          </p:cNvPr>
          <p:cNvPicPr>
            <a:picLocks noChangeAspect="1"/>
          </p:cNvPicPr>
          <p:nvPr/>
        </p:nvPicPr>
        <p:blipFill>
          <a:blip r:embed="rId3"/>
          <a:stretch>
            <a:fillRect/>
          </a:stretch>
        </p:blipFill>
        <p:spPr>
          <a:xfrm>
            <a:off x="3973295" y="110192"/>
            <a:ext cx="5037257" cy="5624047"/>
          </a:xfrm>
          <a:prstGeom prst="rect">
            <a:avLst/>
          </a:prstGeom>
        </p:spPr>
      </p:pic>
    </p:spTree>
  </p:cSld>
  <p:clrMapOvr>
    <a:masterClrMapping/>
  </p:clrMapOvr>
  <p:transition spd="slow">
    <p:strips dir="rd"/>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814173" y="-8705"/>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POLLICIS LONGUS</a:t>
            </a:r>
            <a:endParaRPr lang="sr-Latn-CS" altLang="en-US" sz="2800" b="1" dirty="0">
              <a:solidFill>
                <a:srgbClr val="FF0000"/>
              </a:solidFill>
              <a:effectLst>
                <a:outerShdw blurRad="38100" dist="38100" dir="2700000" algn="tl">
                  <a:srgbClr val="C0C0C0"/>
                </a:outerShdw>
              </a:effectLst>
            </a:endParaRPr>
          </a:p>
        </p:txBody>
      </p:sp>
      <p:pic>
        <p:nvPicPr>
          <p:cNvPr id="7" name="Picture 6">
            <a:extLst>
              <a:ext uri="{FF2B5EF4-FFF2-40B4-BE49-F238E27FC236}">
                <a16:creationId xmlns:a16="http://schemas.microsoft.com/office/drawing/2014/main" id="{58602544-01DF-5E7D-5777-0EF4B60927E6}"/>
              </a:ext>
            </a:extLst>
          </p:cNvPr>
          <p:cNvPicPr>
            <a:picLocks noChangeAspect="1"/>
          </p:cNvPicPr>
          <p:nvPr/>
        </p:nvPicPr>
        <p:blipFill rotWithShape="1">
          <a:blip r:embed="rId2"/>
          <a:srcRect l="-702" t="67155" r="236" b="24229"/>
          <a:stretch/>
        </p:blipFill>
        <p:spPr>
          <a:xfrm>
            <a:off x="38159" y="509503"/>
            <a:ext cx="9067682" cy="779886"/>
          </a:xfrm>
          <a:prstGeom prst="rect">
            <a:avLst/>
          </a:prstGeom>
        </p:spPr>
      </p:pic>
      <p:pic>
        <p:nvPicPr>
          <p:cNvPr id="2" name="Picture 2">
            <a:extLst>
              <a:ext uri="{FF2B5EF4-FFF2-40B4-BE49-F238E27FC236}">
                <a16:creationId xmlns:a16="http://schemas.microsoft.com/office/drawing/2014/main" id="{D8AC949E-E6E5-A616-FF1F-D8ADBD27169E}"/>
              </a:ext>
            </a:extLst>
          </p:cNvPr>
          <p:cNvPicPr>
            <a:picLocks noChangeAspect="1" noChangeArrowheads="1"/>
          </p:cNvPicPr>
          <p:nvPr/>
        </p:nvPicPr>
        <p:blipFill rotWithShape="1">
          <a:blip r:embed="rId3" cstate="print"/>
          <a:srcRect l="8563" t="3800" r="37869" b="40336"/>
          <a:stretch/>
        </p:blipFill>
        <p:spPr bwMode="auto">
          <a:xfrm>
            <a:off x="3904545" y="2084334"/>
            <a:ext cx="5224743" cy="4091651"/>
          </a:xfrm>
          <a:prstGeom prst="rect">
            <a:avLst/>
          </a:prstGeom>
          <a:noFill/>
          <a:ln w="9525">
            <a:noFill/>
            <a:miter lim="800000"/>
            <a:headEnd/>
            <a:tailEnd/>
          </a:ln>
        </p:spPr>
      </p:pic>
      <p:sp>
        <p:nvSpPr>
          <p:cNvPr id="5" name="TextBox 4">
            <a:extLst>
              <a:ext uri="{FF2B5EF4-FFF2-40B4-BE49-F238E27FC236}">
                <a16:creationId xmlns:a16="http://schemas.microsoft.com/office/drawing/2014/main" id="{A6F04C90-BDFA-E14F-3101-1D04B4337C45}"/>
              </a:ext>
            </a:extLst>
          </p:cNvPr>
          <p:cNvSpPr txBox="1"/>
          <p:nvPr/>
        </p:nvSpPr>
        <p:spPr>
          <a:xfrm>
            <a:off x="-26005" y="2086366"/>
            <a:ext cx="3930550" cy="3785652"/>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Its tendon passes under the extensor retinaculum in its own tunnel, within the tendinous sheath of the extensor pollicis longus, medial to the dorsal tubercle of the radius. It uses the tubercle as a trochlea (pulley) to change its line of pull as it proceeds to the base of the distal phalanx of the thumb. </a:t>
            </a:r>
          </a:p>
          <a:p>
            <a:pPr marL="285750" indent="-285750">
              <a:buFont typeface="Arial" panose="020B0604020202020204" pitchFamily="34" charset="0"/>
              <a:buChar char="•"/>
            </a:pPr>
            <a:r>
              <a:rPr lang="en-GB" sz="1600" dirty="0">
                <a:latin typeface="+mn-lt"/>
              </a:rPr>
              <a:t>The gap created between the long extensor tendons of the thumb is the anatomical snuff box </a:t>
            </a:r>
          </a:p>
          <a:p>
            <a:pPr marL="285750" indent="-285750">
              <a:buFont typeface="Arial" panose="020B0604020202020204" pitchFamily="34" charset="0"/>
              <a:buChar char="•"/>
            </a:pPr>
            <a:r>
              <a:rPr lang="en-GB" sz="1600" dirty="0">
                <a:latin typeface="+mn-lt"/>
              </a:rPr>
              <a:t>In addition to its main actions), the EPL also adducts the extended thumb and rotates it laterally. </a:t>
            </a:r>
          </a:p>
        </p:txBody>
      </p:sp>
      <p:pic>
        <p:nvPicPr>
          <p:cNvPr id="3" name="Picture 2">
            <a:extLst>
              <a:ext uri="{FF2B5EF4-FFF2-40B4-BE49-F238E27FC236}">
                <a16:creationId xmlns:a16="http://schemas.microsoft.com/office/drawing/2014/main" id="{879D4CF8-E3A3-A0A9-9D42-CF5F0A922AC7}"/>
              </a:ext>
            </a:extLst>
          </p:cNvPr>
          <p:cNvPicPr>
            <a:picLocks noChangeAspect="1"/>
          </p:cNvPicPr>
          <p:nvPr/>
        </p:nvPicPr>
        <p:blipFill rotWithShape="1">
          <a:blip r:embed="rId2"/>
          <a:srcRect l="657" t="84008" r="236" b="7566"/>
          <a:stretch/>
        </p:blipFill>
        <p:spPr>
          <a:xfrm>
            <a:off x="152516" y="1291104"/>
            <a:ext cx="8953326" cy="773159"/>
          </a:xfrm>
          <a:prstGeom prst="rect">
            <a:avLst/>
          </a:prstGeom>
        </p:spPr>
      </p:pic>
      <p:pic>
        <p:nvPicPr>
          <p:cNvPr id="10" name="Picture 9">
            <a:extLst>
              <a:ext uri="{FF2B5EF4-FFF2-40B4-BE49-F238E27FC236}">
                <a16:creationId xmlns:a16="http://schemas.microsoft.com/office/drawing/2014/main" id="{FEB909BF-1F2E-F1B4-DEC9-0599C380984D}"/>
              </a:ext>
            </a:extLst>
          </p:cNvPr>
          <p:cNvPicPr>
            <a:picLocks noChangeAspect="1"/>
          </p:cNvPicPr>
          <p:nvPr/>
        </p:nvPicPr>
        <p:blipFill>
          <a:blip r:embed="rId4"/>
          <a:stretch>
            <a:fillRect/>
          </a:stretch>
        </p:blipFill>
        <p:spPr>
          <a:xfrm>
            <a:off x="152516" y="5953786"/>
            <a:ext cx="6250466" cy="801116"/>
          </a:xfrm>
          <a:prstGeom prst="rect">
            <a:avLst/>
          </a:prstGeom>
        </p:spPr>
      </p:pic>
    </p:spTree>
    <p:extLst>
      <p:ext uri="{BB962C8B-B14F-4D97-AF65-F5344CB8AC3E}">
        <p14:creationId xmlns:p14="http://schemas.microsoft.com/office/powerpoint/2010/main" val="403170739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814173" y="-8705"/>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POLLICIS BREVIS</a:t>
            </a:r>
            <a:endParaRPr lang="sr-Latn-CS" altLang="en-US" sz="2800" b="1" dirty="0">
              <a:solidFill>
                <a:srgbClr val="FF0000"/>
              </a:solidFill>
              <a:effectLst>
                <a:outerShdw blurRad="38100" dist="38100" dir="2700000" algn="tl">
                  <a:srgbClr val="C0C0C0"/>
                </a:outerShdw>
              </a:effectLst>
            </a:endParaRPr>
          </a:p>
        </p:txBody>
      </p:sp>
      <p:pic>
        <p:nvPicPr>
          <p:cNvPr id="7" name="Picture 6">
            <a:extLst>
              <a:ext uri="{FF2B5EF4-FFF2-40B4-BE49-F238E27FC236}">
                <a16:creationId xmlns:a16="http://schemas.microsoft.com/office/drawing/2014/main" id="{58602544-01DF-5E7D-5777-0EF4B60927E6}"/>
              </a:ext>
            </a:extLst>
          </p:cNvPr>
          <p:cNvPicPr>
            <a:picLocks noChangeAspect="1"/>
          </p:cNvPicPr>
          <p:nvPr/>
        </p:nvPicPr>
        <p:blipFill rotWithShape="1">
          <a:blip r:embed="rId2"/>
          <a:srcRect l="-702" t="67155" r="236" b="24229"/>
          <a:stretch/>
        </p:blipFill>
        <p:spPr>
          <a:xfrm>
            <a:off x="38159" y="509503"/>
            <a:ext cx="9067682" cy="779886"/>
          </a:xfrm>
          <a:prstGeom prst="rect">
            <a:avLst/>
          </a:prstGeom>
        </p:spPr>
      </p:pic>
      <p:pic>
        <p:nvPicPr>
          <p:cNvPr id="2" name="Picture 2">
            <a:extLst>
              <a:ext uri="{FF2B5EF4-FFF2-40B4-BE49-F238E27FC236}">
                <a16:creationId xmlns:a16="http://schemas.microsoft.com/office/drawing/2014/main" id="{D8AC949E-E6E5-A616-FF1F-D8ADBD27169E}"/>
              </a:ext>
            </a:extLst>
          </p:cNvPr>
          <p:cNvPicPr>
            <a:picLocks noChangeAspect="1" noChangeArrowheads="1"/>
          </p:cNvPicPr>
          <p:nvPr/>
        </p:nvPicPr>
        <p:blipFill rotWithShape="1">
          <a:blip r:embed="rId3" cstate="print"/>
          <a:srcRect l="8563" t="3800" r="37869" b="40336"/>
          <a:stretch/>
        </p:blipFill>
        <p:spPr bwMode="auto">
          <a:xfrm>
            <a:off x="4088219" y="2852264"/>
            <a:ext cx="5017621" cy="3929448"/>
          </a:xfrm>
          <a:prstGeom prst="rect">
            <a:avLst/>
          </a:prstGeom>
          <a:noFill/>
          <a:ln w="9525">
            <a:noFill/>
            <a:miter lim="800000"/>
            <a:headEnd/>
            <a:tailEnd/>
          </a:ln>
        </p:spPr>
      </p:pic>
      <p:sp>
        <p:nvSpPr>
          <p:cNvPr id="5" name="TextBox 4">
            <a:extLst>
              <a:ext uri="{FF2B5EF4-FFF2-40B4-BE49-F238E27FC236}">
                <a16:creationId xmlns:a16="http://schemas.microsoft.com/office/drawing/2014/main" id="{A6F04C90-BDFA-E14F-3101-1D04B4337C45}"/>
              </a:ext>
            </a:extLst>
          </p:cNvPr>
          <p:cNvSpPr txBox="1"/>
          <p:nvPr/>
        </p:nvSpPr>
        <p:spPr>
          <a:xfrm>
            <a:off x="-15166" y="2012843"/>
            <a:ext cx="9066351" cy="1323439"/>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belly of the extensor pollicis brevis (EPB), the fusiform short extensor of the thumb, lies distal to the APL and is partly covered by it. </a:t>
            </a:r>
          </a:p>
          <a:p>
            <a:pPr marL="285750" indent="-285750">
              <a:buFont typeface="Arial" panose="020B0604020202020204" pitchFamily="34" charset="0"/>
              <a:buChar char="•"/>
            </a:pPr>
            <a:r>
              <a:rPr lang="en-GB" sz="1600" dirty="0">
                <a:latin typeface="+mn-lt"/>
              </a:rPr>
              <a:t>Its tendon lies parallel and immediately medial to that of the APL but extends farther, reaching the base of the proximal phalanx </a:t>
            </a:r>
          </a:p>
          <a:p>
            <a:pPr marL="285750" indent="-285750">
              <a:buFont typeface="Arial" panose="020B0604020202020204" pitchFamily="34" charset="0"/>
              <a:buChar char="•"/>
            </a:pPr>
            <a:r>
              <a:rPr lang="en-GB" sz="1600" dirty="0">
                <a:latin typeface="+mn-lt"/>
              </a:rPr>
              <a:t>It laterally borders anatomical </a:t>
            </a:r>
            <a:r>
              <a:rPr lang="en-GB" sz="1600" dirty="0" err="1">
                <a:latin typeface="+mn-lt"/>
              </a:rPr>
              <a:t>suff</a:t>
            </a:r>
            <a:r>
              <a:rPr lang="en-GB" sz="1600" dirty="0">
                <a:latin typeface="+mn-lt"/>
              </a:rPr>
              <a:t> box</a:t>
            </a:r>
          </a:p>
        </p:txBody>
      </p:sp>
      <p:pic>
        <p:nvPicPr>
          <p:cNvPr id="12" name="Picture 11">
            <a:extLst>
              <a:ext uri="{FF2B5EF4-FFF2-40B4-BE49-F238E27FC236}">
                <a16:creationId xmlns:a16="http://schemas.microsoft.com/office/drawing/2014/main" id="{D2969868-F69F-851C-2E5A-3689D222AE1A}"/>
              </a:ext>
            </a:extLst>
          </p:cNvPr>
          <p:cNvPicPr>
            <a:picLocks noChangeAspect="1"/>
          </p:cNvPicPr>
          <p:nvPr/>
        </p:nvPicPr>
        <p:blipFill rotWithShape="1">
          <a:blip r:embed="rId2"/>
          <a:srcRect l="383" t="91498" r="236" b="688"/>
          <a:stretch/>
        </p:blipFill>
        <p:spPr>
          <a:xfrm>
            <a:off x="152515" y="1299666"/>
            <a:ext cx="8953325" cy="702900"/>
          </a:xfrm>
          <a:prstGeom prst="rect">
            <a:avLst/>
          </a:prstGeom>
        </p:spPr>
      </p:pic>
      <p:pic>
        <p:nvPicPr>
          <p:cNvPr id="13" name="Picture 12">
            <a:extLst>
              <a:ext uri="{FF2B5EF4-FFF2-40B4-BE49-F238E27FC236}">
                <a16:creationId xmlns:a16="http://schemas.microsoft.com/office/drawing/2014/main" id="{DF742F26-97D0-8601-740C-F974DD594482}"/>
              </a:ext>
            </a:extLst>
          </p:cNvPr>
          <p:cNvPicPr>
            <a:picLocks noChangeAspect="1"/>
          </p:cNvPicPr>
          <p:nvPr/>
        </p:nvPicPr>
        <p:blipFill rotWithShape="1">
          <a:blip r:embed="rId2"/>
          <a:srcRect l="55164" t="84006" r="27935" b="8503"/>
          <a:stretch/>
        </p:blipFill>
        <p:spPr>
          <a:xfrm>
            <a:off x="5145353" y="1371654"/>
            <a:ext cx="1371564" cy="609584"/>
          </a:xfrm>
          <a:prstGeom prst="rect">
            <a:avLst/>
          </a:prstGeom>
        </p:spPr>
      </p:pic>
    </p:spTree>
    <p:extLst>
      <p:ext uri="{BB962C8B-B14F-4D97-AF65-F5344CB8AC3E}">
        <p14:creationId xmlns:p14="http://schemas.microsoft.com/office/powerpoint/2010/main" val="253254825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F5615CB-F36E-1C58-C3F9-70DE2E77F891}"/>
              </a:ext>
            </a:extLst>
          </p:cNvPr>
          <p:cNvPicPr>
            <a:picLocks noChangeAspect="1"/>
          </p:cNvPicPr>
          <p:nvPr/>
        </p:nvPicPr>
        <p:blipFill>
          <a:blip r:embed="rId2"/>
          <a:stretch>
            <a:fillRect/>
          </a:stretch>
        </p:blipFill>
        <p:spPr>
          <a:xfrm>
            <a:off x="1462770" y="483615"/>
            <a:ext cx="6218459" cy="5890770"/>
          </a:xfrm>
          <a:prstGeom prst="rect">
            <a:avLst/>
          </a:prstGeom>
        </p:spPr>
      </p:pic>
    </p:spTree>
    <p:extLst>
      <p:ext uri="{BB962C8B-B14F-4D97-AF65-F5344CB8AC3E}">
        <p14:creationId xmlns:p14="http://schemas.microsoft.com/office/powerpoint/2010/main" val="49985701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648FED-6062-84C8-07B5-6C9D34996E01}"/>
              </a:ext>
            </a:extLst>
          </p:cNvPr>
          <p:cNvSpPr>
            <a:spLocks noGrp="1"/>
          </p:cNvSpPr>
          <p:nvPr>
            <p:ph type="title"/>
          </p:nvPr>
        </p:nvSpPr>
        <p:spPr>
          <a:xfrm>
            <a:off x="457200" y="274638"/>
            <a:ext cx="8229600" cy="411234"/>
          </a:xfrm>
        </p:spPr>
        <p:txBody>
          <a:bodyPr/>
          <a:lstStyle/>
          <a:p>
            <a:r>
              <a:rPr lang="en-GB" b="1" dirty="0">
                <a:solidFill>
                  <a:srgbClr val="FF0000"/>
                </a:solidFill>
              </a:rPr>
              <a:t>THE HAND</a:t>
            </a:r>
          </a:p>
        </p:txBody>
      </p:sp>
      <p:sp>
        <p:nvSpPr>
          <p:cNvPr id="3" name="Content Placeholder 2">
            <a:extLst>
              <a:ext uri="{FF2B5EF4-FFF2-40B4-BE49-F238E27FC236}">
                <a16:creationId xmlns:a16="http://schemas.microsoft.com/office/drawing/2014/main" id="{8B07A95E-1D07-8165-589E-BA29C20148CC}"/>
              </a:ext>
            </a:extLst>
          </p:cNvPr>
          <p:cNvSpPr>
            <a:spLocks noGrp="1"/>
          </p:cNvSpPr>
          <p:nvPr>
            <p:ph sz="half" idx="1"/>
          </p:nvPr>
        </p:nvSpPr>
        <p:spPr>
          <a:xfrm>
            <a:off x="76318" y="777733"/>
            <a:ext cx="8839088" cy="2392430"/>
          </a:xfrm>
        </p:spPr>
        <p:txBody>
          <a:bodyPr/>
          <a:lstStyle/>
          <a:p>
            <a:r>
              <a:rPr lang="en-GB" sz="1600" dirty="0"/>
              <a:t>The hand is the manual part of the upper limb distal to the forearm. </a:t>
            </a:r>
          </a:p>
          <a:p>
            <a:r>
              <a:rPr lang="en-GB" sz="1600" dirty="0"/>
              <a:t>The wrist is located at the junction of the forearm and hand. Once positioned at the desired height and location relative to the body by movements at the shoulder and elbow, and the direction of action is established by pronation and supination of the forearm, the working position or attitude (tilt) of the hand is adjusted by movement at the wrist joint.</a:t>
            </a:r>
          </a:p>
          <a:p>
            <a:r>
              <a:rPr lang="en-GB" sz="1600" dirty="0"/>
              <a:t>The palmar aspect of the hand features a central concavity that, with the crease proximal to it (over the wrist bones), separates two eminences: a lateral, larger and more prominent thenar eminence at the base of the thumb and a medial, smaller hypothenar eminence proximal to the base of the 5th finger</a:t>
            </a:r>
          </a:p>
        </p:txBody>
      </p:sp>
      <p:pic>
        <p:nvPicPr>
          <p:cNvPr id="5" name="Picture 3" descr="slika 32">
            <a:extLst>
              <a:ext uri="{FF2B5EF4-FFF2-40B4-BE49-F238E27FC236}">
                <a16:creationId xmlns:a16="http://schemas.microsoft.com/office/drawing/2014/main" id="{32F69C7E-4D42-6BB6-CD34-4400D145C5B6}"/>
              </a:ext>
            </a:extLst>
          </p:cNvPr>
          <p:cNvPicPr>
            <a:picLocks noChangeAspect="1" noChangeArrowheads="1"/>
          </p:cNvPicPr>
          <p:nvPr/>
        </p:nvPicPr>
        <p:blipFill>
          <a:blip r:embed="rId2" cstate="print"/>
          <a:srcRect/>
          <a:stretch>
            <a:fillRect/>
          </a:stretch>
        </p:blipFill>
        <p:spPr bwMode="auto">
          <a:xfrm>
            <a:off x="5410298" y="2964576"/>
            <a:ext cx="3505108" cy="3888288"/>
          </a:xfrm>
          <a:prstGeom prst="rect">
            <a:avLst/>
          </a:prstGeom>
          <a:noFill/>
          <a:ln w="9525">
            <a:noFill/>
            <a:miter lim="800000"/>
            <a:headEnd/>
            <a:tailEnd/>
          </a:ln>
        </p:spPr>
      </p:pic>
      <p:pic>
        <p:nvPicPr>
          <p:cNvPr id="6" name="Picture 2" descr="Chpt 13 Extrinsic and Intrinsic Muscles of the Thumb and Fingers Flashcards  | Quizlet">
            <a:extLst>
              <a:ext uri="{FF2B5EF4-FFF2-40B4-BE49-F238E27FC236}">
                <a16:creationId xmlns:a16="http://schemas.microsoft.com/office/drawing/2014/main" id="{B0808BB9-F04A-9CEE-9512-3D7B1A6BD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642" y="3261939"/>
            <a:ext cx="2952750" cy="359092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F1352A9E-4A4F-A4A0-7E7E-2B4153287379}"/>
              </a:ext>
            </a:extLst>
          </p:cNvPr>
          <p:cNvPicPr>
            <a:picLocks noChangeAspect="1"/>
          </p:cNvPicPr>
          <p:nvPr/>
        </p:nvPicPr>
        <p:blipFill rotWithShape="1">
          <a:blip r:embed="rId4"/>
          <a:srcRect t="4694" r="70785" b="3298"/>
          <a:stretch/>
        </p:blipFill>
        <p:spPr>
          <a:xfrm>
            <a:off x="3276634" y="3165027"/>
            <a:ext cx="2209742" cy="3687837"/>
          </a:xfrm>
          <a:prstGeom prst="rect">
            <a:avLst/>
          </a:prstGeom>
        </p:spPr>
      </p:pic>
    </p:spTree>
    <p:extLst>
      <p:ext uri="{BB962C8B-B14F-4D97-AF65-F5344CB8AC3E}">
        <p14:creationId xmlns:p14="http://schemas.microsoft.com/office/powerpoint/2010/main" val="176515674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50161E2-BCE4-C9AB-A678-85D8A07C3444}"/>
              </a:ext>
            </a:extLst>
          </p:cNvPr>
          <p:cNvSpPr txBox="1"/>
          <p:nvPr/>
        </p:nvSpPr>
        <p:spPr>
          <a:xfrm>
            <a:off x="304912" y="457278"/>
            <a:ext cx="8534176" cy="6001643"/>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a:t>
            </a:r>
            <a:r>
              <a:rPr lang="en-GB" sz="1600" b="1" dirty="0">
                <a:latin typeface="+mn-lt"/>
              </a:rPr>
              <a:t>power grip (palm grasp) </a:t>
            </a:r>
            <a:r>
              <a:rPr lang="en-GB" sz="1600" dirty="0">
                <a:latin typeface="+mn-lt"/>
              </a:rPr>
              <a:t>refers to forcible motions of the digits acting against the palm; the fingers are wrapped around an object with counterpressure from the thumb—for example, when grasping a cylindrical structure. </a:t>
            </a:r>
          </a:p>
          <a:p>
            <a:pPr marL="285750" indent="-285750">
              <a:buFont typeface="Arial" panose="020B0604020202020204" pitchFamily="34" charset="0"/>
              <a:buChar char="•"/>
            </a:pPr>
            <a:r>
              <a:rPr lang="en-GB" sz="1600" dirty="0">
                <a:latin typeface="+mn-lt"/>
              </a:rPr>
              <a:t>The power grip involves the long flexor muscles to the digits (acting at the interphalangeal joints), the intrinsic muscles in the palm (acting at the metacarpophalangeal joints), and the extensors of the wrist (acting at the radiocarpal and midcarpal joints). </a:t>
            </a:r>
          </a:p>
          <a:p>
            <a:pPr marL="285750" indent="-285750">
              <a:buFont typeface="Arial" panose="020B0604020202020204" pitchFamily="34" charset="0"/>
              <a:buChar char="•"/>
            </a:pPr>
            <a:r>
              <a:rPr lang="en-GB" sz="1600" dirty="0">
                <a:latin typeface="+mn-lt"/>
              </a:rPr>
              <a:t>The “</a:t>
            </a:r>
            <a:r>
              <a:rPr lang="en-GB" sz="1600" b="1" dirty="0">
                <a:latin typeface="+mn-lt"/>
              </a:rPr>
              <a:t>cocking”</a:t>
            </a:r>
            <a:r>
              <a:rPr lang="en-GB" sz="1600" dirty="0">
                <a:latin typeface="+mn-lt"/>
              </a:rPr>
              <a:t> of the wrist by the extensors increases the distance over which the flexors of the fingers act, producing the same result as a more complete muscular contraction. Conversely, as flexion increases at the wrist, the grip becomes weaker and more insecure.</a:t>
            </a:r>
          </a:p>
          <a:p>
            <a:pPr marL="285750" indent="-285750">
              <a:buFont typeface="Arial" panose="020B0604020202020204" pitchFamily="34" charset="0"/>
              <a:buChar char="•"/>
            </a:pPr>
            <a:r>
              <a:rPr lang="en-GB" sz="1600" dirty="0">
                <a:latin typeface="+mn-lt"/>
              </a:rPr>
              <a:t>The </a:t>
            </a:r>
            <a:r>
              <a:rPr lang="en-GB" sz="1600" b="1" dirty="0">
                <a:latin typeface="+mn-lt"/>
              </a:rPr>
              <a:t>hook grip</a:t>
            </a:r>
            <a:r>
              <a:rPr lang="en-GB" sz="1600" dirty="0">
                <a:latin typeface="+mn-lt"/>
              </a:rPr>
              <a:t> is the posture of the hand that is used when carrying a briefcase. This grip consumes less energy, involving mainly the long flexors of the digits, which are flexed to a varying degree, depending on the size of the object that is grasped. </a:t>
            </a:r>
          </a:p>
          <a:p>
            <a:pPr marL="285750" indent="-285750">
              <a:buFont typeface="Arial" panose="020B0604020202020204" pitchFamily="34" charset="0"/>
              <a:buChar char="•"/>
            </a:pPr>
            <a:r>
              <a:rPr lang="en-GB" sz="1600" dirty="0">
                <a:latin typeface="+mn-lt"/>
              </a:rPr>
              <a:t>The </a:t>
            </a:r>
            <a:r>
              <a:rPr lang="en-GB" sz="1600" b="1" dirty="0">
                <a:latin typeface="+mn-lt"/>
              </a:rPr>
              <a:t>precision handling grip </a:t>
            </a:r>
            <a:r>
              <a:rPr lang="en-GB" sz="1600" dirty="0">
                <a:latin typeface="+mn-lt"/>
              </a:rPr>
              <a:t>involves a change in the position of a handled object that requires fine control of the movements of the digits (fingers)—for example, holding a pencil, manipulating a coin, threading a needle, or buttoning a shirt. In a precision grip, the wrist and digits are held firmly by the long flexor and extensor muscles, and the intrinsic hand muscles perform fine movements of the digits. </a:t>
            </a:r>
          </a:p>
          <a:p>
            <a:pPr marL="285750" indent="-285750">
              <a:buFont typeface="Arial" panose="020B0604020202020204" pitchFamily="34" charset="0"/>
              <a:buChar char="•"/>
            </a:pPr>
            <a:r>
              <a:rPr lang="en-GB" sz="1600" b="1" dirty="0">
                <a:latin typeface="+mn-lt"/>
              </a:rPr>
              <a:t>Pinching</a:t>
            </a:r>
            <a:r>
              <a:rPr lang="en-GB" sz="1600" dirty="0">
                <a:latin typeface="+mn-lt"/>
              </a:rPr>
              <a:t> refers to compression of something between the thumb and index finger—for example, handling a teacup or holding a coin on edge, or between the thumb and the adjacent two fingers—for example, snapping the fingers. </a:t>
            </a:r>
          </a:p>
          <a:p>
            <a:pPr marL="285750" indent="-285750">
              <a:buFont typeface="Arial" panose="020B0604020202020204" pitchFamily="34" charset="0"/>
              <a:buChar char="•"/>
            </a:pPr>
            <a:r>
              <a:rPr lang="en-GB" sz="1600" b="1" dirty="0">
                <a:latin typeface="+mn-lt"/>
              </a:rPr>
              <a:t>The position of rest </a:t>
            </a:r>
            <a:r>
              <a:rPr lang="en-GB" sz="1600" dirty="0">
                <a:latin typeface="+mn-lt"/>
              </a:rPr>
              <a:t>is assumed by an inactive hand—for example, when the forearm and hand are laid on a table. This position is often used when it is necessary to immobilize the wrist and hand in a cast to stabilize a fracture. </a:t>
            </a:r>
          </a:p>
        </p:txBody>
      </p:sp>
    </p:spTree>
    <p:extLst>
      <p:ext uri="{BB962C8B-B14F-4D97-AF65-F5344CB8AC3E}">
        <p14:creationId xmlns:p14="http://schemas.microsoft.com/office/powerpoint/2010/main" val="177465959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6895F7E-BD0B-58F0-94E5-856E897002ED}"/>
              </a:ext>
            </a:extLst>
          </p:cNvPr>
          <p:cNvPicPr>
            <a:picLocks noChangeAspect="1"/>
          </p:cNvPicPr>
          <p:nvPr/>
        </p:nvPicPr>
        <p:blipFill>
          <a:blip r:embed="rId2"/>
          <a:stretch>
            <a:fillRect/>
          </a:stretch>
        </p:blipFill>
        <p:spPr>
          <a:xfrm>
            <a:off x="2133664" y="346443"/>
            <a:ext cx="5662151" cy="6165114"/>
          </a:xfrm>
          <a:prstGeom prst="rect">
            <a:avLst/>
          </a:prstGeom>
        </p:spPr>
      </p:pic>
    </p:spTree>
    <p:extLst>
      <p:ext uri="{BB962C8B-B14F-4D97-AF65-F5344CB8AC3E}">
        <p14:creationId xmlns:p14="http://schemas.microsoft.com/office/powerpoint/2010/main" val="130708683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F0DBC3D-954A-90D0-F4C0-C9B131CE0307}"/>
              </a:ext>
            </a:extLst>
          </p:cNvPr>
          <p:cNvSpPr txBox="1"/>
          <p:nvPr/>
        </p:nvSpPr>
        <p:spPr>
          <a:xfrm>
            <a:off x="457308" y="152486"/>
            <a:ext cx="7238870" cy="2554545"/>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fascia of the palm is continuous with the antebrachial fascia and the fascia of the dorsum of the hand.</a:t>
            </a:r>
          </a:p>
          <a:p>
            <a:pPr marL="285750" indent="-285750">
              <a:buFont typeface="Arial" panose="020B0604020202020204" pitchFamily="34" charset="0"/>
              <a:buChar char="•"/>
            </a:pPr>
            <a:r>
              <a:rPr lang="en-GB" sz="1600" dirty="0">
                <a:latin typeface="+mn-lt"/>
              </a:rPr>
              <a:t>The </a:t>
            </a:r>
            <a:r>
              <a:rPr lang="en-GB" sz="1600" b="1" dirty="0">
                <a:latin typeface="+mn-lt"/>
              </a:rPr>
              <a:t>palmar fascia </a:t>
            </a:r>
            <a:r>
              <a:rPr lang="en-GB" sz="1600" dirty="0">
                <a:latin typeface="+mn-lt"/>
              </a:rPr>
              <a:t>is thin over the</a:t>
            </a:r>
            <a:r>
              <a:rPr lang="en-GB" sz="1600" b="1" dirty="0">
                <a:latin typeface="+mn-lt"/>
              </a:rPr>
              <a:t> thenar </a:t>
            </a:r>
            <a:r>
              <a:rPr lang="en-GB" sz="1600" dirty="0">
                <a:latin typeface="+mn-lt"/>
              </a:rPr>
              <a:t>and </a:t>
            </a:r>
            <a:r>
              <a:rPr lang="en-GB" sz="1600" b="1" dirty="0">
                <a:latin typeface="+mn-lt"/>
              </a:rPr>
              <a:t>hypothenar eminences</a:t>
            </a:r>
            <a:r>
              <a:rPr lang="en-GB" sz="1600" dirty="0">
                <a:latin typeface="+mn-lt"/>
              </a:rPr>
              <a:t>, as thenar and hypothenar fascia, respectively. However, the palmar fascia is thick centrally where it forms the fibrous palmar aponeurosis and in the fingers where it forms the digital sheaths.</a:t>
            </a:r>
          </a:p>
          <a:p>
            <a:pPr marL="285750" indent="-285750">
              <a:buFont typeface="Arial" panose="020B0604020202020204" pitchFamily="34" charset="0"/>
              <a:buChar char="•"/>
            </a:pPr>
            <a:r>
              <a:rPr lang="en-GB" sz="1600" dirty="0">
                <a:latin typeface="+mn-lt"/>
              </a:rPr>
              <a:t>The </a:t>
            </a:r>
            <a:r>
              <a:rPr lang="en-GB" sz="1600" b="1" dirty="0">
                <a:latin typeface="+mn-lt"/>
              </a:rPr>
              <a:t>palmar aponeurosis</a:t>
            </a:r>
            <a:r>
              <a:rPr lang="en-GB" sz="1600" dirty="0">
                <a:latin typeface="+mn-lt"/>
              </a:rPr>
              <a:t>, a strong, well-defined part of the deep fascia of the palm, covers the soft tissues and overlies the long flexor tendons. The proximal end or apex of the triangular palmar aponeurosis is continuous with the flexor retinaculum and the palmaris longus tendon.</a:t>
            </a:r>
          </a:p>
        </p:txBody>
      </p:sp>
      <p:pic>
        <p:nvPicPr>
          <p:cNvPr id="5" name="Picture 4">
            <a:extLst>
              <a:ext uri="{FF2B5EF4-FFF2-40B4-BE49-F238E27FC236}">
                <a16:creationId xmlns:a16="http://schemas.microsoft.com/office/drawing/2014/main" id="{71CB35F8-B687-B7FD-CF87-94505EB9B0F4}"/>
              </a:ext>
            </a:extLst>
          </p:cNvPr>
          <p:cNvPicPr>
            <a:picLocks noChangeAspect="1"/>
          </p:cNvPicPr>
          <p:nvPr/>
        </p:nvPicPr>
        <p:blipFill rotWithShape="1">
          <a:blip r:embed="rId2"/>
          <a:srcRect t="3486"/>
          <a:stretch/>
        </p:blipFill>
        <p:spPr>
          <a:xfrm>
            <a:off x="2133664" y="2664101"/>
            <a:ext cx="4495682" cy="4097908"/>
          </a:xfrm>
          <a:prstGeom prst="rect">
            <a:avLst/>
          </a:prstGeom>
        </p:spPr>
      </p:pic>
    </p:spTree>
    <p:extLst>
      <p:ext uri="{BB962C8B-B14F-4D97-AF65-F5344CB8AC3E}">
        <p14:creationId xmlns:p14="http://schemas.microsoft.com/office/powerpoint/2010/main" val="39432076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A22264-DAB6-3330-2BAA-58D9AAC21399}"/>
              </a:ext>
            </a:extLst>
          </p:cNvPr>
          <p:cNvPicPr>
            <a:picLocks noChangeAspect="1"/>
          </p:cNvPicPr>
          <p:nvPr/>
        </p:nvPicPr>
        <p:blipFill rotWithShape="1">
          <a:blip r:embed="rId2"/>
          <a:srcRect b="82301"/>
          <a:stretch/>
        </p:blipFill>
        <p:spPr>
          <a:xfrm>
            <a:off x="37576" y="914466"/>
            <a:ext cx="9106424" cy="609584"/>
          </a:xfrm>
          <a:prstGeom prst="rect">
            <a:avLst/>
          </a:prstGeom>
        </p:spPr>
      </p:pic>
      <p:pic>
        <p:nvPicPr>
          <p:cNvPr id="5" name="Picture 4">
            <a:extLst>
              <a:ext uri="{FF2B5EF4-FFF2-40B4-BE49-F238E27FC236}">
                <a16:creationId xmlns:a16="http://schemas.microsoft.com/office/drawing/2014/main" id="{C84A7DB6-82DC-DF1D-311F-360A50C45EE9}"/>
              </a:ext>
            </a:extLst>
          </p:cNvPr>
          <p:cNvPicPr>
            <a:picLocks noChangeAspect="1"/>
          </p:cNvPicPr>
          <p:nvPr/>
        </p:nvPicPr>
        <p:blipFill rotWithShape="1">
          <a:blip r:embed="rId2"/>
          <a:srcRect t="77431"/>
          <a:stretch/>
        </p:blipFill>
        <p:spPr>
          <a:xfrm>
            <a:off x="37576" y="1572298"/>
            <a:ext cx="9106424" cy="777333"/>
          </a:xfrm>
          <a:prstGeom prst="rect">
            <a:avLst/>
          </a:prstGeom>
        </p:spPr>
      </p:pic>
      <p:pic>
        <p:nvPicPr>
          <p:cNvPr id="3" name="Picture 2">
            <a:extLst>
              <a:ext uri="{FF2B5EF4-FFF2-40B4-BE49-F238E27FC236}">
                <a16:creationId xmlns:a16="http://schemas.microsoft.com/office/drawing/2014/main" id="{43D5CD3E-7F5C-39A6-B4D6-BA23AF7249A3}"/>
              </a:ext>
            </a:extLst>
          </p:cNvPr>
          <p:cNvPicPr>
            <a:picLocks noChangeAspect="1"/>
          </p:cNvPicPr>
          <p:nvPr/>
        </p:nvPicPr>
        <p:blipFill rotWithShape="1">
          <a:blip r:embed="rId3"/>
          <a:srcRect l="7956" t="45040"/>
          <a:stretch/>
        </p:blipFill>
        <p:spPr>
          <a:xfrm>
            <a:off x="228714" y="2819416"/>
            <a:ext cx="8359583" cy="3733792"/>
          </a:xfrm>
          <a:prstGeom prst="rect">
            <a:avLst/>
          </a:prstGeom>
        </p:spPr>
      </p:pic>
      <p:sp>
        <p:nvSpPr>
          <p:cNvPr id="6" name="TextBox 5">
            <a:extLst>
              <a:ext uri="{FF2B5EF4-FFF2-40B4-BE49-F238E27FC236}">
                <a16:creationId xmlns:a16="http://schemas.microsoft.com/office/drawing/2014/main" id="{F7583AF2-0AAC-6310-50CC-29BCA489259A}"/>
              </a:ext>
            </a:extLst>
          </p:cNvPr>
          <p:cNvSpPr txBox="1"/>
          <p:nvPr/>
        </p:nvSpPr>
        <p:spPr>
          <a:xfrm>
            <a:off x="2743128" y="179385"/>
            <a:ext cx="4572000" cy="523220"/>
          </a:xfrm>
          <a:prstGeom prst="rect">
            <a:avLst/>
          </a:prstGeom>
          <a:noFill/>
        </p:spPr>
        <p:txBody>
          <a:bodyPr wrap="square">
            <a:spAutoFit/>
          </a:bodyPr>
          <a:lstStyle/>
          <a:p>
            <a:r>
              <a:rPr lang="en-GB" altLang="en-US" sz="2800" dirty="0">
                <a:solidFill>
                  <a:srgbClr val="FF0000"/>
                </a:solidFill>
                <a:effectLst>
                  <a:outerShdw blurRad="38100" dist="38100" dir="2700000" algn="tl">
                    <a:srgbClr val="C0C0C0"/>
                  </a:outerShdw>
                </a:effectLst>
              </a:rPr>
              <a:t>M. SERRATUS ANTERIOR</a:t>
            </a:r>
            <a:endParaRPr lang="en-GB" sz="2800" dirty="0"/>
          </a:p>
        </p:txBody>
      </p:sp>
    </p:spTree>
    <p:extLst>
      <p:ext uri="{BB962C8B-B14F-4D97-AF65-F5344CB8AC3E}">
        <p14:creationId xmlns:p14="http://schemas.microsoft.com/office/powerpoint/2010/main" val="359342818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295819D-F003-945B-9A9A-F5CC6EC988D8}"/>
              </a:ext>
            </a:extLst>
          </p:cNvPr>
          <p:cNvSpPr txBox="1"/>
          <p:nvPr/>
        </p:nvSpPr>
        <p:spPr>
          <a:xfrm>
            <a:off x="152516" y="228684"/>
            <a:ext cx="8610374" cy="3539430"/>
          </a:xfrm>
          <a:prstGeom prst="rect">
            <a:avLst/>
          </a:prstGeom>
          <a:noFill/>
        </p:spPr>
        <p:txBody>
          <a:bodyPr wrap="square">
            <a:spAutoFit/>
          </a:bodyPr>
          <a:lstStyle/>
          <a:p>
            <a:pPr marL="285750" indent="-285750">
              <a:buFont typeface="Arial" panose="020B0604020202020204" pitchFamily="34" charset="0"/>
              <a:buChar char="•"/>
            </a:pPr>
            <a:r>
              <a:rPr lang="en-GB" sz="1400" dirty="0">
                <a:latin typeface="+mn-lt"/>
              </a:rPr>
              <a:t>A </a:t>
            </a:r>
            <a:r>
              <a:rPr lang="en-GB" sz="1400" b="1" dirty="0">
                <a:latin typeface="+mn-lt"/>
              </a:rPr>
              <a:t>medial fibrous septum </a:t>
            </a:r>
            <a:r>
              <a:rPr lang="en-GB" sz="1400" dirty="0">
                <a:latin typeface="+mn-lt"/>
              </a:rPr>
              <a:t>extends deeply from the medial border of the palmar aponeurosis to the 5th metacarpal. Medial to this septum is the medial or </a:t>
            </a:r>
            <a:r>
              <a:rPr lang="en-GB" sz="1400" b="1" dirty="0">
                <a:latin typeface="+mn-lt"/>
              </a:rPr>
              <a:t>hypothenar compartment</a:t>
            </a:r>
            <a:r>
              <a:rPr lang="en-GB" sz="1400" dirty="0">
                <a:latin typeface="+mn-lt"/>
              </a:rPr>
              <a:t>, containing the hypothenar muscles and bounded anteriorly by the hypothenar fascia. </a:t>
            </a:r>
          </a:p>
          <a:p>
            <a:pPr marL="285750" indent="-285750">
              <a:buFont typeface="Arial" panose="020B0604020202020204" pitchFamily="34" charset="0"/>
              <a:buChar char="•"/>
            </a:pPr>
            <a:r>
              <a:rPr lang="en-GB" sz="1400" dirty="0">
                <a:latin typeface="+mn-lt"/>
              </a:rPr>
              <a:t>Similarly, a </a:t>
            </a:r>
            <a:r>
              <a:rPr lang="en-GB" sz="1400" b="1" dirty="0">
                <a:latin typeface="+mn-lt"/>
              </a:rPr>
              <a:t>lateral fibrous septum </a:t>
            </a:r>
            <a:r>
              <a:rPr lang="en-GB" sz="1400" dirty="0">
                <a:latin typeface="+mn-lt"/>
              </a:rPr>
              <a:t>extends deeply from the lateral border of the palmar aponeurosis to the 3rd metacarpal. Lateral to this septum is the lateral or </a:t>
            </a:r>
            <a:r>
              <a:rPr lang="en-GB" sz="1400" b="1" dirty="0">
                <a:latin typeface="+mn-lt"/>
              </a:rPr>
              <a:t>thenar compartment</a:t>
            </a:r>
            <a:r>
              <a:rPr lang="en-GB" sz="1400" dirty="0">
                <a:latin typeface="+mn-lt"/>
              </a:rPr>
              <a:t>, containing the thenar muscles and bounded anteriorly by the thenar fascia. </a:t>
            </a:r>
          </a:p>
          <a:p>
            <a:pPr marL="285750" indent="-285750">
              <a:buFont typeface="Arial" panose="020B0604020202020204" pitchFamily="34" charset="0"/>
              <a:buChar char="•"/>
            </a:pPr>
            <a:r>
              <a:rPr lang="en-GB" sz="1400" dirty="0">
                <a:latin typeface="+mn-lt"/>
              </a:rPr>
              <a:t>Between the hypothenar and thenar compartments is the </a:t>
            </a:r>
            <a:r>
              <a:rPr lang="en-GB" sz="1400" b="1" dirty="0">
                <a:latin typeface="+mn-lt"/>
              </a:rPr>
              <a:t>central compartment</a:t>
            </a:r>
            <a:r>
              <a:rPr lang="en-GB" sz="1400" dirty="0">
                <a:latin typeface="+mn-lt"/>
              </a:rPr>
              <a:t>, bounded anteriorly by the palmar aponeurosis and containing the flexor tendons and their sheaths, the lumbricals, the superficial palmar arterial arch, and the digital vessels and nerves. </a:t>
            </a:r>
          </a:p>
          <a:p>
            <a:pPr marL="285750" indent="-285750">
              <a:buFont typeface="Arial" panose="020B0604020202020204" pitchFamily="34" charset="0"/>
              <a:buChar char="•"/>
            </a:pPr>
            <a:r>
              <a:rPr lang="en-GB" sz="1400" dirty="0">
                <a:latin typeface="+mn-lt"/>
              </a:rPr>
              <a:t>The deepest muscular plane of the palm is the </a:t>
            </a:r>
            <a:r>
              <a:rPr lang="en-GB" sz="1400" b="1" dirty="0">
                <a:latin typeface="+mn-lt"/>
              </a:rPr>
              <a:t>adductor compartment </a:t>
            </a:r>
            <a:r>
              <a:rPr lang="en-GB" sz="1400" dirty="0">
                <a:latin typeface="+mn-lt"/>
              </a:rPr>
              <a:t>containing the adductor pollicis. Between the flexor tendons and the fascia covering the deep palmar muscles are two potential spaces, the thenar space and the </a:t>
            </a:r>
            <a:r>
              <a:rPr lang="en-GB" sz="1400" dirty="0" err="1">
                <a:latin typeface="+mn-lt"/>
              </a:rPr>
              <a:t>midpalmar</a:t>
            </a:r>
            <a:r>
              <a:rPr lang="en-GB" sz="1400" dirty="0">
                <a:latin typeface="+mn-lt"/>
              </a:rPr>
              <a:t> space. </a:t>
            </a:r>
            <a:br>
              <a:rPr lang="en-GB" sz="1400" dirty="0">
                <a:latin typeface="+mn-lt"/>
              </a:rPr>
            </a:br>
            <a:r>
              <a:rPr lang="en-GB" sz="1400" dirty="0">
                <a:latin typeface="+mn-lt"/>
              </a:rPr>
              <a:t>The spaces are bounded by fibrous septa passing from the edges of the palmar aponeurosis to the metacarpals. Between the two spaces is the especially strong lateral fibrous septum, which is attached to the 3rd metacarpal. Although most fascial compartments end at the joints, the </a:t>
            </a:r>
            <a:r>
              <a:rPr lang="en-GB" sz="1400" dirty="0" err="1">
                <a:latin typeface="+mn-lt"/>
              </a:rPr>
              <a:t>midpalmar</a:t>
            </a:r>
            <a:r>
              <a:rPr lang="en-GB" sz="1400" dirty="0">
                <a:latin typeface="+mn-lt"/>
              </a:rPr>
              <a:t> space is continuous with the anterior compartment of the forearm via the carpal tunnel.</a:t>
            </a:r>
          </a:p>
        </p:txBody>
      </p:sp>
      <p:pic>
        <p:nvPicPr>
          <p:cNvPr id="5" name="Picture 4">
            <a:extLst>
              <a:ext uri="{FF2B5EF4-FFF2-40B4-BE49-F238E27FC236}">
                <a16:creationId xmlns:a16="http://schemas.microsoft.com/office/drawing/2014/main" id="{C334F293-7E59-3926-7FE3-F05BCB99E4C1}"/>
              </a:ext>
            </a:extLst>
          </p:cNvPr>
          <p:cNvPicPr>
            <a:picLocks noChangeAspect="1"/>
          </p:cNvPicPr>
          <p:nvPr/>
        </p:nvPicPr>
        <p:blipFill>
          <a:blip r:embed="rId2"/>
          <a:stretch>
            <a:fillRect/>
          </a:stretch>
        </p:blipFill>
        <p:spPr>
          <a:xfrm>
            <a:off x="1524080" y="3768114"/>
            <a:ext cx="6226643" cy="2983425"/>
          </a:xfrm>
          <a:prstGeom prst="rect">
            <a:avLst/>
          </a:prstGeom>
        </p:spPr>
      </p:pic>
    </p:spTree>
    <p:extLst>
      <p:ext uri="{BB962C8B-B14F-4D97-AF65-F5344CB8AC3E}">
        <p14:creationId xmlns:p14="http://schemas.microsoft.com/office/powerpoint/2010/main" val="46319696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2D8812-33C6-6F31-7ADB-5E93BFDD9033}"/>
              </a:ext>
            </a:extLst>
          </p:cNvPr>
          <p:cNvPicPr>
            <a:picLocks noChangeAspect="1"/>
          </p:cNvPicPr>
          <p:nvPr/>
        </p:nvPicPr>
        <p:blipFill>
          <a:blip r:embed="rId2"/>
          <a:stretch>
            <a:fillRect/>
          </a:stretch>
        </p:blipFill>
        <p:spPr>
          <a:xfrm>
            <a:off x="1676476" y="408333"/>
            <a:ext cx="5943444" cy="6449667"/>
          </a:xfrm>
          <a:prstGeom prst="rect">
            <a:avLst/>
          </a:prstGeom>
        </p:spPr>
      </p:pic>
      <p:sp>
        <p:nvSpPr>
          <p:cNvPr id="4" name="TextBox 3">
            <a:extLst>
              <a:ext uri="{FF2B5EF4-FFF2-40B4-BE49-F238E27FC236}">
                <a16:creationId xmlns:a16="http://schemas.microsoft.com/office/drawing/2014/main" id="{A5F1AF13-BD6B-67FD-58F6-60BEA1B6D103}"/>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MUSCLES OF HAND</a:t>
            </a:r>
            <a:endParaRPr lang="sr-Latn-CS" altLang="en-US" sz="28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7755765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2D8812-33C6-6F31-7ADB-5E93BFDD9033}"/>
              </a:ext>
            </a:extLst>
          </p:cNvPr>
          <p:cNvPicPr>
            <a:picLocks noChangeAspect="1"/>
          </p:cNvPicPr>
          <p:nvPr/>
        </p:nvPicPr>
        <p:blipFill rotWithShape="1">
          <a:blip r:embed="rId2"/>
          <a:srcRect t="1277" b="56710"/>
          <a:stretch/>
        </p:blipFill>
        <p:spPr>
          <a:xfrm>
            <a:off x="724001" y="396242"/>
            <a:ext cx="7695998" cy="3508713"/>
          </a:xfrm>
          <a:prstGeom prst="rect">
            <a:avLst/>
          </a:prstGeom>
        </p:spPr>
      </p:pic>
      <p:sp>
        <p:nvSpPr>
          <p:cNvPr id="4" name="TextBox 3">
            <a:extLst>
              <a:ext uri="{FF2B5EF4-FFF2-40B4-BE49-F238E27FC236}">
                <a16:creationId xmlns:a16="http://schemas.microsoft.com/office/drawing/2014/main" id="{A5F1AF13-BD6B-67FD-58F6-60BEA1B6D103}"/>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THENAR MUSCLES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1B26E043-5DC6-CAA1-E764-A07ED57EB5A4}"/>
              </a:ext>
            </a:extLst>
          </p:cNvPr>
          <p:cNvPicPr>
            <a:picLocks noChangeAspect="1"/>
          </p:cNvPicPr>
          <p:nvPr/>
        </p:nvPicPr>
        <p:blipFill>
          <a:blip r:embed="rId3"/>
          <a:stretch>
            <a:fillRect/>
          </a:stretch>
        </p:blipFill>
        <p:spPr>
          <a:xfrm>
            <a:off x="343011" y="4001505"/>
            <a:ext cx="4228989" cy="2758036"/>
          </a:xfrm>
          <a:prstGeom prst="rect">
            <a:avLst/>
          </a:prstGeom>
        </p:spPr>
      </p:pic>
      <p:pic>
        <p:nvPicPr>
          <p:cNvPr id="7" name="Picture 6">
            <a:extLst>
              <a:ext uri="{FF2B5EF4-FFF2-40B4-BE49-F238E27FC236}">
                <a16:creationId xmlns:a16="http://schemas.microsoft.com/office/drawing/2014/main" id="{00AE4E00-DFF0-A83D-8A6E-263C9893CBF5}"/>
              </a:ext>
            </a:extLst>
          </p:cNvPr>
          <p:cNvPicPr>
            <a:picLocks noChangeAspect="1"/>
          </p:cNvPicPr>
          <p:nvPr/>
        </p:nvPicPr>
        <p:blipFill>
          <a:blip r:embed="rId4"/>
          <a:stretch>
            <a:fillRect/>
          </a:stretch>
        </p:blipFill>
        <p:spPr>
          <a:xfrm>
            <a:off x="4956443" y="3752409"/>
            <a:ext cx="3958843" cy="3105591"/>
          </a:xfrm>
          <a:prstGeom prst="rect">
            <a:avLst/>
          </a:prstGeom>
        </p:spPr>
      </p:pic>
    </p:spTree>
    <p:extLst>
      <p:ext uri="{BB962C8B-B14F-4D97-AF65-F5344CB8AC3E}">
        <p14:creationId xmlns:p14="http://schemas.microsoft.com/office/powerpoint/2010/main" val="18957508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D31452-7662-7B68-8907-C49BDBFCB33D}"/>
              </a:ext>
            </a:extLst>
          </p:cNvPr>
          <p:cNvSpPr txBox="1"/>
          <p:nvPr/>
        </p:nvSpPr>
        <p:spPr>
          <a:xfrm>
            <a:off x="152516" y="609674"/>
            <a:ext cx="8457978" cy="2554545"/>
          </a:xfrm>
          <a:prstGeom prst="rect">
            <a:avLst/>
          </a:prstGeom>
          <a:noFill/>
        </p:spPr>
        <p:txBody>
          <a:bodyPr wrap="square">
            <a:spAutoFit/>
          </a:bodyPr>
          <a:lstStyle/>
          <a:p>
            <a:pPr marL="285750" indent="-285750">
              <a:buFont typeface="Arial" panose="020B0604020202020204" pitchFamily="34" charset="0"/>
              <a:buChar char="•"/>
            </a:pPr>
            <a:r>
              <a:rPr lang="en-GB" sz="1600" b="1" dirty="0">
                <a:latin typeface="+mn-lt"/>
              </a:rPr>
              <a:t>Extension: </a:t>
            </a:r>
            <a:r>
              <a:rPr lang="en-GB" sz="1600" dirty="0">
                <a:latin typeface="+mn-lt"/>
              </a:rPr>
              <a:t>extensor pollicis longus, extensor pollicis brevis, and abductor pollicis longus.</a:t>
            </a:r>
          </a:p>
          <a:p>
            <a:pPr marL="285750" indent="-285750">
              <a:buFont typeface="Arial" panose="020B0604020202020204" pitchFamily="34" charset="0"/>
              <a:buChar char="•"/>
            </a:pPr>
            <a:r>
              <a:rPr lang="en-GB" sz="1600" b="1" dirty="0">
                <a:latin typeface="+mn-lt"/>
              </a:rPr>
              <a:t>Flexion:</a:t>
            </a:r>
            <a:r>
              <a:rPr lang="en-GB" sz="1600" dirty="0">
                <a:latin typeface="+mn-lt"/>
              </a:rPr>
              <a:t> flexor pollicis longus and flexor pollicis brevis. </a:t>
            </a:r>
          </a:p>
          <a:p>
            <a:pPr marL="285750" indent="-285750">
              <a:buFont typeface="Arial" panose="020B0604020202020204" pitchFamily="34" charset="0"/>
              <a:buChar char="•"/>
            </a:pPr>
            <a:r>
              <a:rPr lang="en-GB" sz="1600" b="1" dirty="0">
                <a:latin typeface="+mn-lt"/>
              </a:rPr>
              <a:t>Abduction:</a:t>
            </a:r>
            <a:r>
              <a:rPr lang="en-GB" sz="1600" dirty="0">
                <a:latin typeface="+mn-lt"/>
              </a:rPr>
              <a:t> abductor pollicis longus and abductor pollicis brevis. </a:t>
            </a:r>
          </a:p>
          <a:p>
            <a:pPr marL="285750" indent="-285750">
              <a:buFont typeface="Arial" panose="020B0604020202020204" pitchFamily="34" charset="0"/>
              <a:buChar char="•"/>
            </a:pPr>
            <a:r>
              <a:rPr lang="en-GB" sz="1600" b="1" dirty="0">
                <a:latin typeface="+mn-lt"/>
              </a:rPr>
              <a:t>Adduction:</a:t>
            </a:r>
            <a:r>
              <a:rPr lang="en-GB" sz="1600" dirty="0">
                <a:latin typeface="+mn-lt"/>
              </a:rPr>
              <a:t> adductor pollicis and 1st dorsal interosseous. </a:t>
            </a:r>
          </a:p>
          <a:p>
            <a:pPr marL="285750" indent="-285750">
              <a:buFont typeface="Arial" panose="020B0604020202020204" pitchFamily="34" charset="0"/>
              <a:buChar char="•"/>
            </a:pPr>
            <a:r>
              <a:rPr lang="en-GB" sz="1600" b="1" dirty="0">
                <a:latin typeface="+mn-lt"/>
              </a:rPr>
              <a:t>Opposition: </a:t>
            </a:r>
            <a:r>
              <a:rPr lang="en-GB" sz="1600" dirty="0" err="1">
                <a:latin typeface="+mn-lt"/>
              </a:rPr>
              <a:t>opponens</a:t>
            </a:r>
            <a:r>
              <a:rPr lang="en-GB" sz="1600" dirty="0">
                <a:latin typeface="+mn-lt"/>
              </a:rPr>
              <a:t> pollicis. This movement occurs at the carpometacarpal joint and results in a “cupping” of the palm. Bringing the tip of the thumb into contact with the 5th finger, or any of the other fingers, involves considerably more movement than can be produced by the </a:t>
            </a:r>
            <a:r>
              <a:rPr lang="en-GB" sz="1600" dirty="0" err="1">
                <a:latin typeface="+mn-lt"/>
              </a:rPr>
              <a:t>opponens</a:t>
            </a:r>
            <a:r>
              <a:rPr lang="en-GB" sz="1600" dirty="0">
                <a:latin typeface="+mn-lt"/>
              </a:rPr>
              <a:t> pollicis alone.</a:t>
            </a:r>
          </a:p>
          <a:p>
            <a:pPr marL="285750" indent="-285750">
              <a:buFont typeface="Arial" panose="020B0604020202020204" pitchFamily="34" charset="0"/>
              <a:buChar char="•"/>
            </a:pPr>
            <a:endParaRPr lang="en-GB" sz="1600" dirty="0">
              <a:latin typeface="+mn-lt"/>
            </a:endParaRPr>
          </a:p>
        </p:txBody>
      </p:sp>
      <p:pic>
        <p:nvPicPr>
          <p:cNvPr id="5" name="Picture 4">
            <a:extLst>
              <a:ext uri="{FF2B5EF4-FFF2-40B4-BE49-F238E27FC236}">
                <a16:creationId xmlns:a16="http://schemas.microsoft.com/office/drawing/2014/main" id="{1A848E1F-EA7E-B9D6-3FAF-D70CEC6D693A}"/>
              </a:ext>
            </a:extLst>
          </p:cNvPr>
          <p:cNvPicPr>
            <a:picLocks noChangeAspect="1"/>
          </p:cNvPicPr>
          <p:nvPr/>
        </p:nvPicPr>
        <p:blipFill>
          <a:blip r:embed="rId2"/>
          <a:stretch>
            <a:fillRect/>
          </a:stretch>
        </p:blipFill>
        <p:spPr>
          <a:xfrm>
            <a:off x="123414" y="3199759"/>
            <a:ext cx="8897171" cy="2638560"/>
          </a:xfrm>
          <a:prstGeom prst="rect">
            <a:avLst/>
          </a:prstGeom>
        </p:spPr>
      </p:pic>
    </p:spTree>
    <p:extLst>
      <p:ext uri="{BB962C8B-B14F-4D97-AF65-F5344CB8AC3E}">
        <p14:creationId xmlns:p14="http://schemas.microsoft.com/office/powerpoint/2010/main" val="342636978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2D8812-33C6-6F31-7ADB-5E93BFDD9033}"/>
              </a:ext>
            </a:extLst>
          </p:cNvPr>
          <p:cNvPicPr>
            <a:picLocks noChangeAspect="1"/>
          </p:cNvPicPr>
          <p:nvPr/>
        </p:nvPicPr>
        <p:blipFill rotWithShape="1">
          <a:blip r:embed="rId2"/>
          <a:srcRect t="15250" b="69708"/>
          <a:stretch/>
        </p:blipFill>
        <p:spPr>
          <a:xfrm>
            <a:off x="70159" y="1260228"/>
            <a:ext cx="8995281" cy="1468334"/>
          </a:xfrm>
          <a:prstGeom prst="rect">
            <a:avLst/>
          </a:prstGeom>
        </p:spPr>
      </p:pic>
      <p:sp>
        <p:nvSpPr>
          <p:cNvPr id="4" name="TextBox 3">
            <a:extLst>
              <a:ext uri="{FF2B5EF4-FFF2-40B4-BE49-F238E27FC236}">
                <a16:creationId xmlns:a16="http://schemas.microsoft.com/office/drawing/2014/main" id="{A5F1AF13-BD6B-67FD-58F6-60BEA1B6D103}"/>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ABDUCTOR POLLICIS BREVIS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1B26E043-5DC6-CAA1-E764-A07ED57EB5A4}"/>
              </a:ext>
            </a:extLst>
          </p:cNvPr>
          <p:cNvPicPr>
            <a:picLocks noChangeAspect="1"/>
          </p:cNvPicPr>
          <p:nvPr/>
        </p:nvPicPr>
        <p:blipFill rotWithShape="1">
          <a:blip r:embed="rId3"/>
          <a:srcRect l="28475"/>
          <a:stretch/>
        </p:blipFill>
        <p:spPr>
          <a:xfrm>
            <a:off x="5029188" y="2718376"/>
            <a:ext cx="4114812" cy="3751923"/>
          </a:xfrm>
          <a:prstGeom prst="rect">
            <a:avLst/>
          </a:prstGeom>
        </p:spPr>
      </p:pic>
      <p:pic>
        <p:nvPicPr>
          <p:cNvPr id="6" name="Picture 5">
            <a:extLst>
              <a:ext uri="{FF2B5EF4-FFF2-40B4-BE49-F238E27FC236}">
                <a16:creationId xmlns:a16="http://schemas.microsoft.com/office/drawing/2014/main" id="{0A1E9878-9C7C-0C5D-FE2E-15BA3F2BFE86}"/>
              </a:ext>
            </a:extLst>
          </p:cNvPr>
          <p:cNvPicPr>
            <a:picLocks noChangeAspect="1"/>
          </p:cNvPicPr>
          <p:nvPr/>
        </p:nvPicPr>
        <p:blipFill rotWithShape="1">
          <a:blip r:embed="rId2"/>
          <a:srcRect t="1277" b="90693"/>
          <a:stretch/>
        </p:blipFill>
        <p:spPr>
          <a:xfrm>
            <a:off x="74359" y="444310"/>
            <a:ext cx="8995282" cy="783838"/>
          </a:xfrm>
          <a:prstGeom prst="rect">
            <a:avLst/>
          </a:prstGeom>
        </p:spPr>
      </p:pic>
      <p:sp>
        <p:nvSpPr>
          <p:cNvPr id="9" name="TextBox 8">
            <a:extLst>
              <a:ext uri="{FF2B5EF4-FFF2-40B4-BE49-F238E27FC236}">
                <a16:creationId xmlns:a16="http://schemas.microsoft.com/office/drawing/2014/main" id="{0CCA4722-D5FF-A733-B1B8-FB6F5C13B0EA}"/>
              </a:ext>
            </a:extLst>
          </p:cNvPr>
          <p:cNvSpPr txBox="1"/>
          <p:nvPr/>
        </p:nvSpPr>
        <p:spPr>
          <a:xfrm>
            <a:off x="162764" y="3115977"/>
            <a:ext cx="3962297" cy="3293209"/>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It forms the anterolateral part of the thenar eminence.</a:t>
            </a:r>
          </a:p>
          <a:p>
            <a:endParaRPr lang="en-GB" sz="1600" dirty="0">
              <a:latin typeface="+mn-lt"/>
            </a:endParaRPr>
          </a:p>
          <a:p>
            <a:pPr marL="285750" indent="-285750">
              <a:buFont typeface="Arial" panose="020B0604020202020204" pitchFamily="34" charset="0"/>
              <a:buChar char="•"/>
            </a:pPr>
            <a:r>
              <a:rPr lang="en-GB" sz="1600" dirty="0">
                <a:latin typeface="+mn-lt"/>
              </a:rPr>
              <a:t>In addition to abducting the thumb, the APB assists the </a:t>
            </a:r>
            <a:r>
              <a:rPr lang="en-GB" sz="1600" dirty="0" err="1">
                <a:latin typeface="+mn-lt"/>
              </a:rPr>
              <a:t>opponens</a:t>
            </a:r>
            <a:r>
              <a:rPr lang="en-GB" sz="1600" dirty="0">
                <a:latin typeface="+mn-lt"/>
              </a:rPr>
              <a:t> pollicis during the early stages of opposition by rotating its proximal phalanx slightly medially. </a:t>
            </a:r>
          </a:p>
          <a:p>
            <a:endParaRPr lang="en-GB" sz="1600" dirty="0">
              <a:latin typeface="+mn-lt"/>
            </a:endParaRPr>
          </a:p>
          <a:p>
            <a:pPr marL="285750" indent="-285750">
              <a:buFont typeface="Arial" panose="020B0604020202020204" pitchFamily="34" charset="0"/>
              <a:buChar char="•"/>
            </a:pPr>
            <a:r>
              <a:rPr lang="en-GB" sz="1600" dirty="0">
                <a:latin typeface="+mn-lt"/>
              </a:rPr>
              <a:t>To test the abductor pollicis brevis, abduct the thumb against resistance. If acting normally, the muscle can be seen and palpated.</a:t>
            </a:r>
          </a:p>
        </p:txBody>
      </p:sp>
    </p:spTree>
    <p:extLst>
      <p:ext uri="{BB962C8B-B14F-4D97-AF65-F5344CB8AC3E}">
        <p14:creationId xmlns:p14="http://schemas.microsoft.com/office/powerpoint/2010/main" val="135205517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2D8812-33C6-6F31-7ADB-5E93BFDD9033}"/>
              </a:ext>
            </a:extLst>
          </p:cNvPr>
          <p:cNvPicPr>
            <a:picLocks noChangeAspect="1"/>
          </p:cNvPicPr>
          <p:nvPr/>
        </p:nvPicPr>
        <p:blipFill rotWithShape="1">
          <a:blip r:embed="rId2"/>
          <a:srcRect t="15250" b="69708"/>
          <a:stretch/>
        </p:blipFill>
        <p:spPr>
          <a:xfrm>
            <a:off x="70159" y="1260228"/>
            <a:ext cx="8995281" cy="1468334"/>
          </a:xfrm>
          <a:prstGeom prst="rect">
            <a:avLst/>
          </a:prstGeom>
        </p:spPr>
      </p:pic>
      <p:sp>
        <p:nvSpPr>
          <p:cNvPr id="4" name="TextBox 3">
            <a:extLst>
              <a:ext uri="{FF2B5EF4-FFF2-40B4-BE49-F238E27FC236}">
                <a16:creationId xmlns:a16="http://schemas.microsoft.com/office/drawing/2014/main" id="{A5F1AF13-BD6B-67FD-58F6-60BEA1B6D103}"/>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FLEXOR POLLICIS BREVIS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1B26E043-5DC6-CAA1-E764-A07ED57EB5A4}"/>
              </a:ext>
            </a:extLst>
          </p:cNvPr>
          <p:cNvPicPr>
            <a:picLocks noChangeAspect="1"/>
          </p:cNvPicPr>
          <p:nvPr/>
        </p:nvPicPr>
        <p:blipFill rotWithShape="1">
          <a:blip r:embed="rId3"/>
          <a:srcRect l="28475"/>
          <a:stretch/>
        </p:blipFill>
        <p:spPr>
          <a:xfrm>
            <a:off x="162764" y="2830397"/>
            <a:ext cx="4114812" cy="3751923"/>
          </a:xfrm>
          <a:prstGeom prst="rect">
            <a:avLst/>
          </a:prstGeom>
        </p:spPr>
      </p:pic>
      <p:pic>
        <p:nvPicPr>
          <p:cNvPr id="6" name="Picture 5">
            <a:extLst>
              <a:ext uri="{FF2B5EF4-FFF2-40B4-BE49-F238E27FC236}">
                <a16:creationId xmlns:a16="http://schemas.microsoft.com/office/drawing/2014/main" id="{0A1E9878-9C7C-0C5D-FE2E-15BA3F2BFE86}"/>
              </a:ext>
            </a:extLst>
          </p:cNvPr>
          <p:cNvPicPr>
            <a:picLocks noChangeAspect="1"/>
          </p:cNvPicPr>
          <p:nvPr/>
        </p:nvPicPr>
        <p:blipFill rotWithShape="1">
          <a:blip r:embed="rId2"/>
          <a:srcRect t="1277" b="90693"/>
          <a:stretch/>
        </p:blipFill>
        <p:spPr>
          <a:xfrm>
            <a:off x="74359" y="444310"/>
            <a:ext cx="8995282" cy="783838"/>
          </a:xfrm>
          <a:prstGeom prst="rect">
            <a:avLst/>
          </a:prstGeom>
        </p:spPr>
      </p:pic>
      <p:pic>
        <p:nvPicPr>
          <p:cNvPr id="2" name="Picture 1">
            <a:extLst>
              <a:ext uri="{FF2B5EF4-FFF2-40B4-BE49-F238E27FC236}">
                <a16:creationId xmlns:a16="http://schemas.microsoft.com/office/drawing/2014/main" id="{C18868EB-9593-B953-5860-3F6ECC11CD82}"/>
              </a:ext>
            </a:extLst>
          </p:cNvPr>
          <p:cNvPicPr>
            <a:picLocks noChangeAspect="1"/>
          </p:cNvPicPr>
          <p:nvPr/>
        </p:nvPicPr>
        <p:blipFill>
          <a:blip r:embed="rId4"/>
          <a:stretch>
            <a:fillRect/>
          </a:stretch>
        </p:blipFill>
        <p:spPr>
          <a:xfrm>
            <a:off x="4478413" y="2924340"/>
            <a:ext cx="4492603" cy="3524309"/>
          </a:xfrm>
          <a:prstGeom prst="rect">
            <a:avLst/>
          </a:prstGeom>
        </p:spPr>
      </p:pic>
    </p:spTree>
    <p:extLst>
      <p:ext uri="{BB962C8B-B14F-4D97-AF65-F5344CB8AC3E}">
        <p14:creationId xmlns:p14="http://schemas.microsoft.com/office/powerpoint/2010/main" val="234808810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2D8812-33C6-6F31-7ADB-5E93BFDD9033}"/>
              </a:ext>
            </a:extLst>
          </p:cNvPr>
          <p:cNvPicPr>
            <a:picLocks noChangeAspect="1"/>
          </p:cNvPicPr>
          <p:nvPr/>
        </p:nvPicPr>
        <p:blipFill rotWithShape="1">
          <a:blip r:embed="rId2"/>
          <a:srcRect t="15250" b="69708"/>
          <a:stretch/>
        </p:blipFill>
        <p:spPr>
          <a:xfrm>
            <a:off x="70159" y="1260228"/>
            <a:ext cx="8995281" cy="1468334"/>
          </a:xfrm>
          <a:prstGeom prst="rect">
            <a:avLst/>
          </a:prstGeom>
        </p:spPr>
      </p:pic>
      <p:sp>
        <p:nvSpPr>
          <p:cNvPr id="4" name="TextBox 3">
            <a:extLst>
              <a:ext uri="{FF2B5EF4-FFF2-40B4-BE49-F238E27FC236}">
                <a16:creationId xmlns:a16="http://schemas.microsoft.com/office/drawing/2014/main" id="{A5F1AF13-BD6B-67FD-58F6-60BEA1B6D103}"/>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FLEXOR POLLICIS BREVIS</a:t>
            </a:r>
            <a:endParaRPr lang="sr-Latn-CS" altLang="en-US" sz="2800" b="1" dirty="0">
              <a:solidFill>
                <a:srgbClr val="FF0000"/>
              </a:solidFill>
              <a:effectLst>
                <a:outerShdw blurRad="38100" dist="38100" dir="2700000" algn="tl">
                  <a:srgbClr val="C0C0C0"/>
                </a:outerShdw>
              </a:effectLst>
            </a:endParaRPr>
          </a:p>
        </p:txBody>
      </p:sp>
      <p:pic>
        <p:nvPicPr>
          <p:cNvPr id="6" name="Picture 5">
            <a:extLst>
              <a:ext uri="{FF2B5EF4-FFF2-40B4-BE49-F238E27FC236}">
                <a16:creationId xmlns:a16="http://schemas.microsoft.com/office/drawing/2014/main" id="{0A1E9878-9C7C-0C5D-FE2E-15BA3F2BFE86}"/>
              </a:ext>
            </a:extLst>
          </p:cNvPr>
          <p:cNvPicPr>
            <a:picLocks noChangeAspect="1"/>
          </p:cNvPicPr>
          <p:nvPr/>
        </p:nvPicPr>
        <p:blipFill rotWithShape="1">
          <a:blip r:embed="rId2"/>
          <a:srcRect t="1277" b="90693"/>
          <a:stretch/>
        </p:blipFill>
        <p:spPr>
          <a:xfrm>
            <a:off x="74359" y="444310"/>
            <a:ext cx="8995282" cy="783838"/>
          </a:xfrm>
          <a:prstGeom prst="rect">
            <a:avLst/>
          </a:prstGeom>
        </p:spPr>
      </p:pic>
      <p:pic>
        <p:nvPicPr>
          <p:cNvPr id="2" name="Picture 1">
            <a:extLst>
              <a:ext uri="{FF2B5EF4-FFF2-40B4-BE49-F238E27FC236}">
                <a16:creationId xmlns:a16="http://schemas.microsoft.com/office/drawing/2014/main" id="{C18868EB-9593-B953-5860-3F6ECC11CD82}"/>
              </a:ext>
            </a:extLst>
          </p:cNvPr>
          <p:cNvPicPr>
            <a:picLocks noChangeAspect="1"/>
          </p:cNvPicPr>
          <p:nvPr/>
        </p:nvPicPr>
        <p:blipFill>
          <a:blip r:embed="rId3"/>
          <a:stretch>
            <a:fillRect/>
          </a:stretch>
        </p:blipFill>
        <p:spPr>
          <a:xfrm>
            <a:off x="4478413" y="2924340"/>
            <a:ext cx="4492603" cy="3524309"/>
          </a:xfrm>
          <a:prstGeom prst="rect">
            <a:avLst/>
          </a:prstGeom>
        </p:spPr>
      </p:pic>
      <p:sp>
        <p:nvSpPr>
          <p:cNvPr id="7" name="TextBox 6">
            <a:extLst>
              <a:ext uri="{FF2B5EF4-FFF2-40B4-BE49-F238E27FC236}">
                <a16:creationId xmlns:a16="http://schemas.microsoft.com/office/drawing/2014/main" id="{87359DEB-8E40-6392-5341-E9A93A99E2EA}"/>
              </a:ext>
            </a:extLst>
          </p:cNvPr>
          <p:cNvSpPr txBox="1"/>
          <p:nvPr/>
        </p:nvSpPr>
        <p:spPr>
          <a:xfrm>
            <a:off x="70159" y="2793668"/>
            <a:ext cx="4561632" cy="4031873"/>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flexor pollicis brevis (FPB), the short flexor of the thumb, is located medial to the APB. Its two bellies, located on opposite sides of the tendon of the FPL, share (with each other and often with the APB) a common, sesamoid-containing tendon at their distal attachment. </a:t>
            </a:r>
          </a:p>
          <a:p>
            <a:endParaRPr lang="en-GB" sz="1600" dirty="0">
              <a:latin typeface="+mn-lt"/>
            </a:endParaRPr>
          </a:p>
          <a:p>
            <a:pPr marL="285750" indent="-285750">
              <a:buFont typeface="Arial" panose="020B0604020202020204" pitchFamily="34" charset="0"/>
              <a:buChar char="•"/>
            </a:pPr>
            <a:r>
              <a:rPr lang="en-GB" sz="1600" dirty="0">
                <a:latin typeface="+mn-lt"/>
              </a:rPr>
              <a:t>The FPB flexes the thumb at the carpometacarpal and metacarpophalangeal joints and aids in opposition of the thumb.</a:t>
            </a:r>
          </a:p>
          <a:p>
            <a:pPr marL="285750" indent="-285750">
              <a:buFont typeface="Arial" panose="020B0604020202020204" pitchFamily="34" charset="0"/>
              <a:buChar char="•"/>
            </a:pPr>
            <a:r>
              <a:rPr lang="en-GB" sz="1600" dirty="0"/>
              <a:t>To test the flexor pollicis brevis, flex the thumb against resistance. If acting normally, the muscle can be seen and palpated; however, keep in mind that the FPL also flexes the thumb. </a:t>
            </a:r>
            <a:r>
              <a:rPr lang="en-GB" sz="1600" dirty="0">
                <a:latin typeface="+mn-lt"/>
              </a:rPr>
              <a:t> </a:t>
            </a:r>
          </a:p>
        </p:txBody>
      </p:sp>
      <p:pic>
        <p:nvPicPr>
          <p:cNvPr id="8" name="Picture 7">
            <a:extLst>
              <a:ext uri="{FF2B5EF4-FFF2-40B4-BE49-F238E27FC236}">
                <a16:creationId xmlns:a16="http://schemas.microsoft.com/office/drawing/2014/main" id="{514AA95B-1BD8-94BE-C03A-0C26BE3B43A2}"/>
              </a:ext>
            </a:extLst>
          </p:cNvPr>
          <p:cNvPicPr>
            <a:picLocks noChangeAspect="1"/>
          </p:cNvPicPr>
          <p:nvPr/>
        </p:nvPicPr>
        <p:blipFill rotWithShape="1">
          <a:blip r:embed="rId2"/>
          <a:srcRect l="52970" t="33029" r="33168" b="62409"/>
          <a:stretch/>
        </p:blipFill>
        <p:spPr>
          <a:xfrm>
            <a:off x="4876792" y="2380125"/>
            <a:ext cx="1066773" cy="380990"/>
          </a:xfrm>
          <a:prstGeom prst="rect">
            <a:avLst/>
          </a:prstGeom>
        </p:spPr>
      </p:pic>
    </p:spTree>
    <p:extLst>
      <p:ext uri="{BB962C8B-B14F-4D97-AF65-F5344CB8AC3E}">
        <p14:creationId xmlns:p14="http://schemas.microsoft.com/office/powerpoint/2010/main" val="214943088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F1AF13-BD6B-67FD-58F6-60BEA1B6D103}"/>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ADDUCTOR POLLICIS BREVIS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1B26E043-5DC6-CAA1-E764-A07ED57EB5A4}"/>
              </a:ext>
            </a:extLst>
          </p:cNvPr>
          <p:cNvPicPr>
            <a:picLocks noChangeAspect="1"/>
          </p:cNvPicPr>
          <p:nvPr/>
        </p:nvPicPr>
        <p:blipFill rotWithShape="1">
          <a:blip r:embed="rId2"/>
          <a:srcRect l="28475"/>
          <a:stretch/>
        </p:blipFill>
        <p:spPr>
          <a:xfrm>
            <a:off x="5029188" y="3163867"/>
            <a:ext cx="4114812" cy="3751923"/>
          </a:xfrm>
          <a:prstGeom prst="rect">
            <a:avLst/>
          </a:prstGeom>
        </p:spPr>
      </p:pic>
      <p:pic>
        <p:nvPicPr>
          <p:cNvPr id="6" name="Picture 5">
            <a:extLst>
              <a:ext uri="{FF2B5EF4-FFF2-40B4-BE49-F238E27FC236}">
                <a16:creationId xmlns:a16="http://schemas.microsoft.com/office/drawing/2014/main" id="{0A1E9878-9C7C-0C5D-FE2E-15BA3F2BFE86}"/>
              </a:ext>
            </a:extLst>
          </p:cNvPr>
          <p:cNvPicPr>
            <a:picLocks noChangeAspect="1"/>
          </p:cNvPicPr>
          <p:nvPr/>
        </p:nvPicPr>
        <p:blipFill rotWithShape="1">
          <a:blip r:embed="rId3"/>
          <a:srcRect t="1277" b="90693"/>
          <a:stretch/>
        </p:blipFill>
        <p:spPr>
          <a:xfrm>
            <a:off x="74359" y="444310"/>
            <a:ext cx="8995282" cy="783838"/>
          </a:xfrm>
          <a:prstGeom prst="rect">
            <a:avLst/>
          </a:prstGeom>
        </p:spPr>
      </p:pic>
      <p:pic>
        <p:nvPicPr>
          <p:cNvPr id="2" name="Picture 1">
            <a:extLst>
              <a:ext uri="{FF2B5EF4-FFF2-40B4-BE49-F238E27FC236}">
                <a16:creationId xmlns:a16="http://schemas.microsoft.com/office/drawing/2014/main" id="{75502198-5F10-10ED-5DBD-618DBC07FF34}"/>
              </a:ext>
            </a:extLst>
          </p:cNvPr>
          <p:cNvPicPr>
            <a:picLocks noChangeAspect="1"/>
          </p:cNvPicPr>
          <p:nvPr/>
        </p:nvPicPr>
        <p:blipFill rotWithShape="1">
          <a:blip r:embed="rId3"/>
          <a:srcRect l="-498" t="29382" r="-496" b="56019"/>
          <a:stretch/>
        </p:blipFill>
        <p:spPr>
          <a:xfrm>
            <a:off x="15202" y="1228148"/>
            <a:ext cx="9069609" cy="1422683"/>
          </a:xfrm>
          <a:prstGeom prst="rect">
            <a:avLst/>
          </a:prstGeom>
        </p:spPr>
      </p:pic>
      <p:pic>
        <p:nvPicPr>
          <p:cNvPr id="7" name="Picture 2">
            <a:extLst>
              <a:ext uri="{FF2B5EF4-FFF2-40B4-BE49-F238E27FC236}">
                <a16:creationId xmlns:a16="http://schemas.microsoft.com/office/drawing/2014/main" id="{9D672756-8294-B337-30CD-5E5E23375C1C}"/>
              </a:ext>
            </a:extLst>
          </p:cNvPr>
          <p:cNvPicPr>
            <a:picLocks noChangeAspect="1" noChangeArrowheads="1"/>
          </p:cNvPicPr>
          <p:nvPr/>
        </p:nvPicPr>
        <p:blipFill rotWithShape="1">
          <a:blip r:embed="rId4" cstate="print"/>
          <a:srcRect l="7492" r="37869" b="41652"/>
          <a:stretch/>
        </p:blipFill>
        <p:spPr bwMode="auto">
          <a:xfrm>
            <a:off x="89620" y="3187329"/>
            <a:ext cx="4482379" cy="3594384"/>
          </a:xfrm>
          <a:prstGeom prst="rect">
            <a:avLst/>
          </a:prstGeom>
          <a:noFill/>
          <a:ln w="9525">
            <a:noFill/>
            <a:miter lim="800000"/>
            <a:headEnd/>
            <a:tailEnd/>
          </a:ln>
        </p:spPr>
      </p:pic>
      <p:sp>
        <p:nvSpPr>
          <p:cNvPr id="10" name="TextBox 9">
            <a:extLst>
              <a:ext uri="{FF2B5EF4-FFF2-40B4-BE49-F238E27FC236}">
                <a16:creationId xmlns:a16="http://schemas.microsoft.com/office/drawing/2014/main" id="{A0478A6B-74B4-F8EE-9EE7-F42B55967C5A}"/>
              </a:ext>
            </a:extLst>
          </p:cNvPr>
          <p:cNvSpPr txBox="1"/>
          <p:nvPr/>
        </p:nvSpPr>
        <p:spPr>
          <a:xfrm>
            <a:off x="337953" y="2650821"/>
            <a:ext cx="8000790" cy="523220"/>
          </a:xfrm>
          <a:prstGeom prst="rect">
            <a:avLst/>
          </a:prstGeom>
          <a:noFill/>
        </p:spPr>
        <p:txBody>
          <a:bodyPr wrap="square">
            <a:spAutoFit/>
          </a:bodyPr>
          <a:lstStyle/>
          <a:p>
            <a:r>
              <a:rPr lang="en-GB" sz="1400" dirty="0">
                <a:latin typeface="+mn-lt"/>
              </a:rPr>
              <a:t>The fan-shaped muscle has two heads of origin, which are separated by the radial artery as it enters the palm to form the deep palmar arch. Its tendon usually contains a sesamoid bone.</a:t>
            </a:r>
          </a:p>
        </p:txBody>
      </p:sp>
    </p:spTree>
    <p:extLst>
      <p:ext uri="{BB962C8B-B14F-4D97-AF65-F5344CB8AC3E}">
        <p14:creationId xmlns:p14="http://schemas.microsoft.com/office/powerpoint/2010/main" val="318938463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F1AF13-BD6B-67FD-58F6-60BEA1B6D103}"/>
              </a:ext>
            </a:extLst>
          </p:cNvPr>
          <p:cNvSpPr txBox="1"/>
          <p:nvPr/>
        </p:nvSpPr>
        <p:spPr>
          <a:xfrm>
            <a:off x="-327549"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OPPONENS POLLICIS</a:t>
            </a:r>
            <a:endParaRPr lang="sr-Latn-CS" altLang="en-US" sz="2800" b="1" dirty="0">
              <a:solidFill>
                <a:srgbClr val="FF0000"/>
              </a:solidFill>
              <a:effectLst>
                <a:outerShdw blurRad="38100" dist="38100" dir="2700000" algn="tl">
                  <a:srgbClr val="C0C0C0"/>
                </a:outerShdw>
              </a:effectLst>
            </a:endParaRPr>
          </a:p>
        </p:txBody>
      </p:sp>
      <p:pic>
        <p:nvPicPr>
          <p:cNvPr id="6" name="Picture 5">
            <a:extLst>
              <a:ext uri="{FF2B5EF4-FFF2-40B4-BE49-F238E27FC236}">
                <a16:creationId xmlns:a16="http://schemas.microsoft.com/office/drawing/2014/main" id="{0A1E9878-9C7C-0C5D-FE2E-15BA3F2BFE86}"/>
              </a:ext>
            </a:extLst>
          </p:cNvPr>
          <p:cNvPicPr>
            <a:picLocks noChangeAspect="1"/>
          </p:cNvPicPr>
          <p:nvPr/>
        </p:nvPicPr>
        <p:blipFill rotWithShape="1">
          <a:blip r:embed="rId2"/>
          <a:srcRect t="1277" b="90693"/>
          <a:stretch/>
        </p:blipFill>
        <p:spPr>
          <a:xfrm>
            <a:off x="74359" y="444310"/>
            <a:ext cx="8995282" cy="783838"/>
          </a:xfrm>
          <a:prstGeom prst="rect">
            <a:avLst/>
          </a:prstGeom>
        </p:spPr>
      </p:pic>
      <p:pic>
        <p:nvPicPr>
          <p:cNvPr id="7" name="Picture 2">
            <a:extLst>
              <a:ext uri="{FF2B5EF4-FFF2-40B4-BE49-F238E27FC236}">
                <a16:creationId xmlns:a16="http://schemas.microsoft.com/office/drawing/2014/main" id="{9D672756-8294-B337-30CD-5E5E23375C1C}"/>
              </a:ext>
            </a:extLst>
          </p:cNvPr>
          <p:cNvPicPr>
            <a:picLocks noChangeAspect="1" noChangeArrowheads="1"/>
          </p:cNvPicPr>
          <p:nvPr/>
        </p:nvPicPr>
        <p:blipFill rotWithShape="1">
          <a:blip r:embed="rId3" cstate="print"/>
          <a:srcRect l="7936" t="12480" r="37870" b="41653"/>
          <a:stretch/>
        </p:blipFill>
        <p:spPr bwMode="auto">
          <a:xfrm>
            <a:off x="3474720" y="3292998"/>
            <a:ext cx="5569435" cy="3539570"/>
          </a:xfrm>
          <a:prstGeom prst="rect">
            <a:avLst/>
          </a:prstGeom>
          <a:noFill/>
          <a:ln w="9525">
            <a:noFill/>
            <a:miter lim="800000"/>
            <a:headEnd/>
            <a:tailEnd/>
          </a:ln>
        </p:spPr>
      </p:pic>
      <p:pic>
        <p:nvPicPr>
          <p:cNvPr id="3" name="Picture 2">
            <a:extLst>
              <a:ext uri="{FF2B5EF4-FFF2-40B4-BE49-F238E27FC236}">
                <a16:creationId xmlns:a16="http://schemas.microsoft.com/office/drawing/2014/main" id="{095950ED-F15B-9D47-6769-606575CD149C}"/>
              </a:ext>
            </a:extLst>
          </p:cNvPr>
          <p:cNvPicPr>
            <a:picLocks noChangeAspect="1"/>
          </p:cNvPicPr>
          <p:nvPr/>
        </p:nvPicPr>
        <p:blipFill rotWithShape="1">
          <a:blip r:embed="rId2"/>
          <a:srcRect l="-498" t="9309" r="-496" b="69705"/>
          <a:stretch/>
        </p:blipFill>
        <p:spPr>
          <a:xfrm>
            <a:off x="15338" y="1218180"/>
            <a:ext cx="9128662" cy="2058424"/>
          </a:xfrm>
          <a:prstGeom prst="rect">
            <a:avLst/>
          </a:prstGeom>
        </p:spPr>
      </p:pic>
      <p:sp>
        <p:nvSpPr>
          <p:cNvPr id="9" name="TextBox 8">
            <a:extLst>
              <a:ext uri="{FF2B5EF4-FFF2-40B4-BE49-F238E27FC236}">
                <a16:creationId xmlns:a16="http://schemas.microsoft.com/office/drawing/2014/main" id="{36189B98-1313-8D08-5E48-411D07C00B01}"/>
              </a:ext>
            </a:extLst>
          </p:cNvPr>
          <p:cNvSpPr txBox="1"/>
          <p:nvPr/>
        </p:nvSpPr>
        <p:spPr>
          <a:xfrm>
            <a:off x="15338" y="3294156"/>
            <a:ext cx="4572000" cy="2308324"/>
          </a:xfrm>
          <a:prstGeom prst="rect">
            <a:avLst/>
          </a:prstGeom>
          <a:noFill/>
        </p:spPr>
        <p:txBody>
          <a:bodyPr wrap="square">
            <a:spAutoFit/>
          </a:bodyPr>
          <a:lstStyle/>
          <a:p>
            <a:r>
              <a:rPr lang="en-GB" sz="1600" dirty="0">
                <a:latin typeface="+mn-lt"/>
              </a:rPr>
              <a:t>* The </a:t>
            </a:r>
            <a:r>
              <a:rPr lang="en-GB" sz="1600" dirty="0" err="1">
                <a:latin typeface="+mn-lt"/>
              </a:rPr>
              <a:t>opponens</a:t>
            </a:r>
            <a:r>
              <a:rPr lang="en-GB" sz="1600" dirty="0">
                <a:latin typeface="+mn-lt"/>
              </a:rPr>
              <a:t> pollicis is a quadrangular</a:t>
            </a:r>
          </a:p>
          <a:p>
            <a:r>
              <a:rPr lang="en-GB" sz="1600" dirty="0">
                <a:latin typeface="+mn-lt"/>
              </a:rPr>
              <a:t>muscle that lies deep to the APB and lateral to the FPB.</a:t>
            </a:r>
          </a:p>
          <a:p>
            <a:r>
              <a:rPr lang="en-GB" sz="1600" dirty="0">
                <a:latin typeface="+mn-lt"/>
              </a:rPr>
              <a:t>* The </a:t>
            </a:r>
            <a:r>
              <a:rPr lang="en-GB" sz="1600" dirty="0" err="1">
                <a:latin typeface="+mn-lt"/>
              </a:rPr>
              <a:t>opponens</a:t>
            </a:r>
            <a:r>
              <a:rPr lang="en-GB" sz="1600" dirty="0">
                <a:latin typeface="+mn-lt"/>
              </a:rPr>
              <a:t> pollicis opposes the thumb,</a:t>
            </a:r>
          </a:p>
          <a:p>
            <a:r>
              <a:rPr lang="en-GB" sz="1600" dirty="0">
                <a:latin typeface="+mn-lt"/>
              </a:rPr>
              <a:t> the most important thumb movement.</a:t>
            </a:r>
          </a:p>
          <a:p>
            <a:r>
              <a:rPr lang="en-GB" sz="1600" dirty="0">
                <a:latin typeface="+mn-lt"/>
              </a:rPr>
              <a:t>It flexes and rotates the 1st metacarpal </a:t>
            </a:r>
          </a:p>
          <a:p>
            <a:r>
              <a:rPr lang="en-GB" sz="1600" dirty="0">
                <a:latin typeface="+mn-lt"/>
              </a:rPr>
              <a:t>medially at the carpometacarpal joint </a:t>
            </a:r>
          </a:p>
          <a:p>
            <a:r>
              <a:rPr lang="en-GB" sz="1600" dirty="0">
                <a:latin typeface="+mn-lt"/>
              </a:rPr>
              <a:t>during opposition; this movement </a:t>
            </a:r>
          </a:p>
          <a:p>
            <a:r>
              <a:rPr lang="en-GB" sz="1600" dirty="0">
                <a:latin typeface="+mn-lt"/>
              </a:rPr>
              <a:t>occurs when picking up an object. </a:t>
            </a:r>
          </a:p>
        </p:txBody>
      </p:sp>
    </p:spTree>
    <p:extLst>
      <p:ext uri="{BB962C8B-B14F-4D97-AF65-F5344CB8AC3E}">
        <p14:creationId xmlns:p14="http://schemas.microsoft.com/office/powerpoint/2010/main" val="190887760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F1AF13-BD6B-67FD-58F6-60BEA1B6D103}"/>
              </a:ext>
            </a:extLst>
          </p:cNvPr>
          <p:cNvSpPr txBox="1"/>
          <p:nvPr/>
        </p:nvSpPr>
        <p:spPr>
          <a:xfrm>
            <a:off x="-327549"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HYPOTHENAR MUSCLES</a:t>
            </a:r>
            <a:endParaRPr lang="sr-Latn-CS" altLang="en-US" sz="2800" b="1" dirty="0">
              <a:solidFill>
                <a:srgbClr val="FF0000"/>
              </a:solidFill>
              <a:effectLst>
                <a:outerShdw blurRad="38100" dist="38100" dir="2700000" algn="tl">
                  <a:srgbClr val="C0C0C0"/>
                </a:outerShdw>
              </a:effectLst>
            </a:endParaRPr>
          </a:p>
        </p:txBody>
      </p:sp>
      <p:pic>
        <p:nvPicPr>
          <p:cNvPr id="6" name="Picture 5">
            <a:extLst>
              <a:ext uri="{FF2B5EF4-FFF2-40B4-BE49-F238E27FC236}">
                <a16:creationId xmlns:a16="http://schemas.microsoft.com/office/drawing/2014/main" id="{0A1E9878-9C7C-0C5D-FE2E-15BA3F2BFE86}"/>
              </a:ext>
            </a:extLst>
          </p:cNvPr>
          <p:cNvPicPr>
            <a:picLocks noChangeAspect="1"/>
          </p:cNvPicPr>
          <p:nvPr/>
        </p:nvPicPr>
        <p:blipFill rotWithShape="1">
          <a:blip r:embed="rId3"/>
          <a:srcRect t="1277" b="93363"/>
          <a:stretch/>
        </p:blipFill>
        <p:spPr>
          <a:xfrm>
            <a:off x="74359" y="444310"/>
            <a:ext cx="8995282" cy="523220"/>
          </a:xfrm>
          <a:prstGeom prst="rect">
            <a:avLst/>
          </a:prstGeom>
        </p:spPr>
      </p:pic>
      <p:pic>
        <p:nvPicPr>
          <p:cNvPr id="2" name="Picture 1">
            <a:extLst>
              <a:ext uri="{FF2B5EF4-FFF2-40B4-BE49-F238E27FC236}">
                <a16:creationId xmlns:a16="http://schemas.microsoft.com/office/drawing/2014/main" id="{A30EFC92-87AC-3368-D515-93A8C8735056}"/>
              </a:ext>
            </a:extLst>
          </p:cNvPr>
          <p:cNvPicPr>
            <a:picLocks noChangeAspect="1"/>
          </p:cNvPicPr>
          <p:nvPr/>
        </p:nvPicPr>
        <p:blipFill rotWithShape="1">
          <a:blip r:embed="rId3"/>
          <a:srcRect l="-498" t="43070" r="-496" b="38682"/>
          <a:stretch/>
        </p:blipFill>
        <p:spPr>
          <a:xfrm>
            <a:off x="120" y="908236"/>
            <a:ext cx="9105303" cy="1758784"/>
          </a:xfrm>
          <a:prstGeom prst="rect">
            <a:avLst/>
          </a:prstGeom>
        </p:spPr>
      </p:pic>
      <p:pic>
        <p:nvPicPr>
          <p:cNvPr id="5" name="Picture 4">
            <a:extLst>
              <a:ext uri="{FF2B5EF4-FFF2-40B4-BE49-F238E27FC236}">
                <a16:creationId xmlns:a16="http://schemas.microsoft.com/office/drawing/2014/main" id="{60E37FDA-B6D2-0599-8BA9-9DF3EAFFADB9}"/>
              </a:ext>
            </a:extLst>
          </p:cNvPr>
          <p:cNvPicPr>
            <a:picLocks noChangeAspect="1"/>
          </p:cNvPicPr>
          <p:nvPr/>
        </p:nvPicPr>
        <p:blipFill rotWithShape="1">
          <a:blip r:embed="rId4"/>
          <a:srcRect r="32811"/>
          <a:stretch/>
        </p:blipFill>
        <p:spPr>
          <a:xfrm>
            <a:off x="381110" y="3161785"/>
            <a:ext cx="3807941" cy="3696215"/>
          </a:xfrm>
          <a:prstGeom prst="rect">
            <a:avLst/>
          </a:prstGeom>
        </p:spPr>
      </p:pic>
      <p:pic>
        <p:nvPicPr>
          <p:cNvPr id="8" name="Picture 7">
            <a:extLst>
              <a:ext uri="{FF2B5EF4-FFF2-40B4-BE49-F238E27FC236}">
                <a16:creationId xmlns:a16="http://schemas.microsoft.com/office/drawing/2014/main" id="{CB18C33E-3C70-D3E4-16B5-1C33E30D1246}"/>
              </a:ext>
            </a:extLst>
          </p:cNvPr>
          <p:cNvPicPr>
            <a:picLocks noChangeAspect="1"/>
          </p:cNvPicPr>
          <p:nvPr/>
        </p:nvPicPr>
        <p:blipFill rotWithShape="1">
          <a:blip r:embed="rId5"/>
          <a:srcRect r="26859"/>
          <a:stretch/>
        </p:blipFill>
        <p:spPr>
          <a:xfrm>
            <a:off x="5257782" y="3237515"/>
            <a:ext cx="3375589" cy="3620485"/>
          </a:xfrm>
          <a:prstGeom prst="rect">
            <a:avLst/>
          </a:prstGeom>
        </p:spPr>
      </p:pic>
      <p:sp>
        <p:nvSpPr>
          <p:cNvPr id="10" name="TextBox 9">
            <a:extLst>
              <a:ext uri="{FF2B5EF4-FFF2-40B4-BE49-F238E27FC236}">
                <a16:creationId xmlns:a16="http://schemas.microsoft.com/office/drawing/2014/main" id="{AFE20921-21A0-EDD9-40FF-09D094F5E111}"/>
              </a:ext>
            </a:extLst>
          </p:cNvPr>
          <p:cNvSpPr txBox="1"/>
          <p:nvPr/>
        </p:nvSpPr>
        <p:spPr>
          <a:xfrm>
            <a:off x="76317" y="2667020"/>
            <a:ext cx="8993323" cy="461665"/>
          </a:xfrm>
          <a:prstGeom prst="rect">
            <a:avLst/>
          </a:prstGeom>
          <a:noFill/>
        </p:spPr>
        <p:txBody>
          <a:bodyPr wrap="square" rtlCol="0">
            <a:spAutoFit/>
          </a:bodyPr>
          <a:lstStyle/>
          <a:p>
            <a:r>
              <a:rPr lang="en-GB" sz="1200" b="1" dirty="0"/>
              <a:t>Palmaris  brevis         </a:t>
            </a:r>
            <a:r>
              <a:rPr lang="en-GB" sz="1200" dirty="0"/>
              <a:t>medial border of the    </a:t>
            </a:r>
            <a:r>
              <a:rPr lang="en-GB" sz="1200" dirty="0" err="1"/>
              <a:t>the</a:t>
            </a:r>
            <a:r>
              <a:rPr lang="en-GB" sz="1200" dirty="0"/>
              <a:t> skin on the medial   superficial branch    wrinkles the skin of the hypothenar</a:t>
            </a:r>
            <a:br>
              <a:rPr lang="en-GB" sz="1200" dirty="0"/>
            </a:br>
            <a:r>
              <a:rPr lang="en-GB" sz="1200" dirty="0"/>
              <a:t>                                  palmar aponeurosis.    border of the hand        of ulnar nerve           eminence </a:t>
            </a:r>
            <a:endParaRPr lang="en-GB" sz="1200" b="1" dirty="0"/>
          </a:p>
        </p:txBody>
      </p:sp>
    </p:spTree>
    <p:extLst>
      <p:ext uri="{BB962C8B-B14F-4D97-AF65-F5344CB8AC3E}">
        <p14:creationId xmlns:p14="http://schemas.microsoft.com/office/powerpoint/2010/main" val="2606655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BE2C2D-C40E-0B24-6089-375A09DA6879}"/>
              </a:ext>
            </a:extLst>
          </p:cNvPr>
          <p:cNvSpPr>
            <a:spLocks noGrp="1"/>
          </p:cNvSpPr>
          <p:nvPr>
            <p:ph sz="half" idx="2"/>
          </p:nvPr>
        </p:nvSpPr>
        <p:spPr>
          <a:xfrm>
            <a:off x="-35478" y="756470"/>
            <a:ext cx="4419604" cy="5345060"/>
          </a:xfrm>
        </p:spPr>
        <p:txBody>
          <a:bodyPr/>
          <a:lstStyle/>
          <a:p>
            <a:r>
              <a:rPr lang="en-GB" sz="1600" dirty="0"/>
              <a:t>The serratus anterior overlies the lateral part of the thorax and forms the medial wall of the axilla</a:t>
            </a:r>
          </a:p>
          <a:p>
            <a:r>
              <a:rPr lang="en-GB" sz="1600" dirty="0"/>
              <a:t>The serratus anterior is one of the most powerful muscles of the pectoral girdle. It is a strong protractor of the scapula and is used when punching or reaching anteriorly (some call it the “boxer’s muscle”).</a:t>
            </a:r>
          </a:p>
          <a:p>
            <a:r>
              <a:rPr lang="en-GB" sz="1600" dirty="0"/>
              <a:t>The strong inferior part of the serratus anterior rotates the scapula, elevating its glenoid cavity so the arm can be raised above the shoulder. </a:t>
            </a:r>
          </a:p>
          <a:p>
            <a:r>
              <a:rPr lang="en-GB" sz="1600" dirty="0"/>
              <a:t>It also anchors the scapula, keeping it closely applied to the thoracic wall, enabling other muscles to use it as a fixed bone for movements of the humerus. The serratus anterior holds the scapula against the thoracic wall when doing push-ups or when pushing against resistance (e.g., pushing a car). </a:t>
            </a:r>
          </a:p>
        </p:txBody>
      </p:sp>
      <p:sp>
        <p:nvSpPr>
          <p:cNvPr id="10" name="TextBox 9">
            <a:extLst>
              <a:ext uri="{FF2B5EF4-FFF2-40B4-BE49-F238E27FC236}">
                <a16:creationId xmlns:a16="http://schemas.microsoft.com/office/drawing/2014/main" id="{DAF9242F-A793-8060-FE61-8DE836BE3166}"/>
              </a:ext>
            </a:extLst>
          </p:cNvPr>
          <p:cNvSpPr txBox="1"/>
          <p:nvPr/>
        </p:nvSpPr>
        <p:spPr>
          <a:xfrm>
            <a:off x="2743128" y="179385"/>
            <a:ext cx="4572000" cy="523220"/>
          </a:xfrm>
          <a:prstGeom prst="rect">
            <a:avLst/>
          </a:prstGeom>
          <a:noFill/>
        </p:spPr>
        <p:txBody>
          <a:bodyPr wrap="square">
            <a:spAutoFit/>
          </a:bodyPr>
          <a:lstStyle/>
          <a:p>
            <a:r>
              <a:rPr lang="en-GB" altLang="en-US" sz="2800" dirty="0">
                <a:solidFill>
                  <a:srgbClr val="FF0000"/>
                </a:solidFill>
                <a:effectLst>
                  <a:outerShdw blurRad="38100" dist="38100" dir="2700000" algn="tl">
                    <a:srgbClr val="C0C0C0"/>
                  </a:outerShdw>
                </a:effectLst>
              </a:rPr>
              <a:t>M. SERRATUS ANTERIOR</a:t>
            </a:r>
            <a:endParaRPr lang="en-GB" sz="2800" dirty="0"/>
          </a:p>
        </p:txBody>
      </p:sp>
      <p:pic>
        <p:nvPicPr>
          <p:cNvPr id="5" name="Content Placeholder 4">
            <a:extLst>
              <a:ext uri="{FF2B5EF4-FFF2-40B4-BE49-F238E27FC236}">
                <a16:creationId xmlns:a16="http://schemas.microsoft.com/office/drawing/2014/main" id="{BDC87F8D-9B84-FF22-6F12-11743B9044C8}"/>
              </a:ext>
            </a:extLst>
          </p:cNvPr>
          <p:cNvPicPr>
            <a:picLocks noGrp="1" noChangeAspect="1"/>
          </p:cNvPicPr>
          <p:nvPr>
            <p:ph sz="quarter" idx="4"/>
          </p:nvPr>
        </p:nvPicPr>
        <p:blipFill rotWithShape="1">
          <a:blip r:embed="rId2"/>
          <a:srcRect l="7956" t="45040" r="57317"/>
          <a:stretch/>
        </p:blipFill>
        <p:spPr>
          <a:xfrm>
            <a:off x="4629150" y="953404"/>
            <a:ext cx="3600354" cy="4262188"/>
          </a:xfrm>
          <a:prstGeom prst="rect">
            <a:avLst/>
          </a:prstGeom>
        </p:spPr>
      </p:pic>
      <p:pic>
        <p:nvPicPr>
          <p:cNvPr id="8" name="Picture 7">
            <a:extLst>
              <a:ext uri="{FF2B5EF4-FFF2-40B4-BE49-F238E27FC236}">
                <a16:creationId xmlns:a16="http://schemas.microsoft.com/office/drawing/2014/main" id="{0C8D9A0D-F019-19B4-CA07-F63ED7C3D604}"/>
              </a:ext>
            </a:extLst>
          </p:cNvPr>
          <p:cNvPicPr>
            <a:picLocks noChangeAspect="1"/>
          </p:cNvPicPr>
          <p:nvPr/>
        </p:nvPicPr>
        <p:blipFill>
          <a:blip r:embed="rId3"/>
          <a:stretch>
            <a:fillRect/>
          </a:stretch>
        </p:blipFill>
        <p:spPr>
          <a:xfrm>
            <a:off x="2674588" y="5714940"/>
            <a:ext cx="6172732" cy="963675"/>
          </a:xfrm>
          <a:prstGeom prst="rect">
            <a:avLst/>
          </a:prstGeom>
        </p:spPr>
      </p:pic>
    </p:spTree>
    <p:extLst>
      <p:ext uri="{BB962C8B-B14F-4D97-AF65-F5344CB8AC3E}">
        <p14:creationId xmlns:p14="http://schemas.microsoft.com/office/powerpoint/2010/main" val="136520357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F1AF13-BD6B-67FD-58F6-60BEA1B6D103}"/>
              </a:ext>
            </a:extLst>
          </p:cNvPr>
          <p:cNvSpPr txBox="1"/>
          <p:nvPr/>
        </p:nvSpPr>
        <p:spPr>
          <a:xfrm>
            <a:off x="30408" y="0"/>
            <a:ext cx="8457978" cy="523220"/>
          </a:xfrm>
          <a:prstGeom prst="rect">
            <a:avLst/>
          </a:prstGeom>
          <a:noFill/>
        </p:spPr>
        <p:txBody>
          <a:bodyPr wrap="square">
            <a:spAutoFit/>
          </a:bodyPr>
          <a:lstStyle/>
          <a:p>
            <a:pPr algn="ctr" eaLnBrk="1" hangingPunct="1">
              <a:buNone/>
              <a:defRPr/>
            </a:pPr>
            <a:r>
              <a:rPr lang="en-GB" sz="2800" b="1" dirty="0">
                <a:solidFill>
                  <a:srgbClr val="FF0000"/>
                </a:solidFill>
              </a:rPr>
              <a:t>SHORT MUSCLES OF THE HAND</a:t>
            </a:r>
            <a:endParaRPr lang="sr-Latn-CS" altLang="en-US" sz="2800" b="1" dirty="0">
              <a:solidFill>
                <a:srgbClr val="FF0000"/>
              </a:solidFill>
              <a:effectLst>
                <a:outerShdw blurRad="38100" dist="38100" dir="2700000" algn="tl">
                  <a:srgbClr val="C0C0C0"/>
                </a:outerShdw>
              </a:effectLst>
            </a:endParaRPr>
          </a:p>
        </p:txBody>
      </p:sp>
      <p:pic>
        <p:nvPicPr>
          <p:cNvPr id="6" name="Picture 5">
            <a:extLst>
              <a:ext uri="{FF2B5EF4-FFF2-40B4-BE49-F238E27FC236}">
                <a16:creationId xmlns:a16="http://schemas.microsoft.com/office/drawing/2014/main" id="{0A1E9878-9C7C-0C5D-FE2E-15BA3F2BFE86}"/>
              </a:ext>
            </a:extLst>
          </p:cNvPr>
          <p:cNvPicPr>
            <a:picLocks noChangeAspect="1"/>
          </p:cNvPicPr>
          <p:nvPr/>
        </p:nvPicPr>
        <p:blipFill rotWithShape="1">
          <a:blip r:embed="rId2"/>
          <a:srcRect t="1277" b="93363"/>
          <a:stretch/>
        </p:blipFill>
        <p:spPr>
          <a:xfrm>
            <a:off x="74359" y="444310"/>
            <a:ext cx="8995282" cy="523220"/>
          </a:xfrm>
          <a:prstGeom prst="rect">
            <a:avLst/>
          </a:prstGeom>
        </p:spPr>
      </p:pic>
      <p:pic>
        <p:nvPicPr>
          <p:cNvPr id="3" name="Picture 2">
            <a:extLst>
              <a:ext uri="{FF2B5EF4-FFF2-40B4-BE49-F238E27FC236}">
                <a16:creationId xmlns:a16="http://schemas.microsoft.com/office/drawing/2014/main" id="{B07F3967-7146-95CE-02D4-54A6258A943C}"/>
              </a:ext>
            </a:extLst>
          </p:cNvPr>
          <p:cNvPicPr>
            <a:picLocks noChangeAspect="1"/>
          </p:cNvPicPr>
          <p:nvPr/>
        </p:nvPicPr>
        <p:blipFill rotWithShape="1">
          <a:blip r:embed="rId2"/>
          <a:srcRect l="-498" t="60404" r="-496" b="363"/>
          <a:stretch/>
        </p:blipFill>
        <p:spPr>
          <a:xfrm>
            <a:off x="89500" y="979050"/>
            <a:ext cx="9054380" cy="3790528"/>
          </a:xfrm>
          <a:prstGeom prst="rect">
            <a:avLst/>
          </a:prstGeom>
        </p:spPr>
      </p:pic>
    </p:spTree>
    <p:extLst>
      <p:ext uri="{BB962C8B-B14F-4D97-AF65-F5344CB8AC3E}">
        <p14:creationId xmlns:p14="http://schemas.microsoft.com/office/powerpoint/2010/main" val="171561182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F1AF13-BD6B-67FD-58F6-60BEA1B6D103}"/>
              </a:ext>
            </a:extLst>
          </p:cNvPr>
          <p:cNvSpPr txBox="1"/>
          <p:nvPr/>
        </p:nvSpPr>
        <p:spPr>
          <a:xfrm>
            <a:off x="30408" y="0"/>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MM. LUMBRICALES</a:t>
            </a:r>
            <a:endParaRPr lang="sr-Latn-CS" altLang="en-US" sz="2800" b="1" dirty="0">
              <a:solidFill>
                <a:srgbClr val="FF0000"/>
              </a:solidFill>
              <a:effectLst>
                <a:outerShdw blurRad="38100" dist="38100" dir="2700000" algn="tl">
                  <a:srgbClr val="C0C0C0"/>
                </a:outerShdw>
              </a:effectLst>
            </a:endParaRPr>
          </a:p>
        </p:txBody>
      </p:sp>
      <p:pic>
        <p:nvPicPr>
          <p:cNvPr id="6" name="Picture 5">
            <a:extLst>
              <a:ext uri="{FF2B5EF4-FFF2-40B4-BE49-F238E27FC236}">
                <a16:creationId xmlns:a16="http://schemas.microsoft.com/office/drawing/2014/main" id="{0A1E9878-9C7C-0C5D-FE2E-15BA3F2BFE86}"/>
              </a:ext>
            </a:extLst>
          </p:cNvPr>
          <p:cNvPicPr>
            <a:picLocks noChangeAspect="1"/>
          </p:cNvPicPr>
          <p:nvPr/>
        </p:nvPicPr>
        <p:blipFill rotWithShape="1">
          <a:blip r:embed="rId2"/>
          <a:srcRect t="1277" b="93363"/>
          <a:stretch/>
        </p:blipFill>
        <p:spPr>
          <a:xfrm>
            <a:off x="74359" y="444310"/>
            <a:ext cx="8995282" cy="523220"/>
          </a:xfrm>
          <a:prstGeom prst="rect">
            <a:avLst/>
          </a:prstGeom>
        </p:spPr>
      </p:pic>
      <p:pic>
        <p:nvPicPr>
          <p:cNvPr id="3" name="Picture 2">
            <a:extLst>
              <a:ext uri="{FF2B5EF4-FFF2-40B4-BE49-F238E27FC236}">
                <a16:creationId xmlns:a16="http://schemas.microsoft.com/office/drawing/2014/main" id="{B07F3967-7146-95CE-02D4-54A6258A943C}"/>
              </a:ext>
            </a:extLst>
          </p:cNvPr>
          <p:cNvPicPr>
            <a:picLocks noChangeAspect="1"/>
          </p:cNvPicPr>
          <p:nvPr/>
        </p:nvPicPr>
        <p:blipFill rotWithShape="1">
          <a:blip r:embed="rId2"/>
          <a:srcRect l="-498" t="60404" r="-496" b="17393"/>
          <a:stretch/>
        </p:blipFill>
        <p:spPr>
          <a:xfrm>
            <a:off x="89500" y="979050"/>
            <a:ext cx="9054380" cy="2145158"/>
          </a:xfrm>
          <a:prstGeom prst="rect">
            <a:avLst/>
          </a:prstGeom>
        </p:spPr>
      </p:pic>
      <p:pic>
        <p:nvPicPr>
          <p:cNvPr id="2" name="Picture 1">
            <a:extLst>
              <a:ext uri="{FF2B5EF4-FFF2-40B4-BE49-F238E27FC236}">
                <a16:creationId xmlns:a16="http://schemas.microsoft.com/office/drawing/2014/main" id="{A71AC966-71E4-B25D-141A-1CB74CF622E5}"/>
              </a:ext>
            </a:extLst>
          </p:cNvPr>
          <p:cNvPicPr>
            <a:picLocks noChangeAspect="1"/>
          </p:cNvPicPr>
          <p:nvPr/>
        </p:nvPicPr>
        <p:blipFill rotWithShape="1">
          <a:blip r:embed="rId2"/>
          <a:srcRect l="52969" t="85039" r="32179" b="11311"/>
          <a:stretch/>
        </p:blipFill>
        <p:spPr>
          <a:xfrm>
            <a:off x="4876792" y="2611140"/>
            <a:ext cx="1295366" cy="345431"/>
          </a:xfrm>
          <a:prstGeom prst="rect">
            <a:avLst/>
          </a:prstGeom>
        </p:spPr>
      </p:pic>
      <p:pic>
        <p:nvPicPr>
          <p:cNvPr id="5" name="Picture 4" descr="slika 30">
            <a:extLst>
              <a:ext uri="{FF2B5EF4-FFF2-40B4-BE49-F238E27FC236}">
                <a16:creationId xmlns:a16="http://schemas.microsoft.com/office/drawing/2014/main" id="{7FB50FAF-38A6-6443-E126-40EE2B1FC5F0}"/>
              </a:ext>
            </a:extLst>
          </p:cNvPr>
          <p:cNvPicPr>
            <a:picLocks noChangeAspect="1" noChangeArrowheads="1"/>
          </p:cNvPicPr>
          <p:nvPr/>
        </p:nvPicPr>
        <p:blipFill>
          <a:blip r:embed="rId3" cstate="print"/>
          <a:srcRect/>
          <a:stretch>
            <a:fillRect/>
          </a:stretch>
        </p:blipFill>
        <p:spPr bwMode="auto">
          <a:xfrm>
            <a:off x="5257782" y="3172678"/>
            <a:ext cx="3342118" cy="3505198"/>
          </a:xfrm>
          <a:prstGeom prst="rect">
            <a:avLst/>
          </a:prstGeom>
          <a:noFill/>
          <a:ln w="9525">
            <a:noFill/>
            <a:miter lim="800000"/>
            <a:headEnd/>
            <a:tailEnd/>
          </a:ln>
        </p:spPr>
      </p:pic>
      <p:sp>
        <p:nvSpPr>
          <p:cNvPr id="8" name="TextBox 7">
            <a:extLst>
              <a:ext uri="{FF2B5EF4-FFF2-40B4-BE49-F238E27FC236}">
                <a16:creationId xmlns:a16="http://schemas.microsoft.com/office/drawing/2014/main" id="{908BC3BF-6B7B-082A-2FBF-B4F6B3BF7FC9}"/>
              </a:ext>
            </a:extLst>
          </p:cNvPr>
          <p:cNvSpPr txBox="1"/>
          <p:nvPr/>
        </p:nvSpPr>
        <p:spPr>
          <a:xfrm>
            <a:off x="228714" y="3401783"/>
            <a:ext cx="4572000" cy="3046988"/>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To test the lumbrical muscles, with the palm facing superiorly, the patient is asked to flex the metacarpophalangeal (MP) joints while keeping the interphalangeal joints extended.</a:t>
            </a:r>
          </a:p>
          <a:p>
            <a:pPr marL="285750" indent="-285750">
              <a:buFont typeface="Arial" panose="020B0604020202020204" pitchFamily="34" charset="0"/>
              <a:buChar char="•"/>
            </a:pPr>
            <a:r>
              <a:rPr lang="en-GB" sz="1600" dirty="0">
                <a:latin typeface="+mn-lt"/>
              </a:rPr>
              <a:t>The examiner uses one finger to apply resistance along the palmar surface of the proximal phalanx of digits 2–5 individually.</a:t>
            </a:r>
          </a:p>
          <a:p>
            <a:pPr marL="285750" indent="-285750">
              <a:buFont typeface="Arial" panose="020B0604020202020204" pitchFamily="34" charset="0"/>
              <a:buChar char="•"/>
            </a:pPr>
            <a:r>
              <a:rPr lang="en-GB" sz="1600" dirty="0">
                <a:latin typeface="+mn-lt"/>
              </a:rPr>
              <a:t>Resistance may also be applied separately on the dorsal surface of the middle and distal phalanges of digits 2–5 to test extension of the interphalangeal joints, also while flexion of the MP joints is maintained.</a:t>
            </a:r>
          </a:p>
        </p:txBody>
      </p:sp>
    </p:spTree>
    <p:extLst>
      <p:ext uri="{BB962C8B-B14F-4D97-AF65-F5344CB8AC3E}">
        <p14:creationId xmlns:p14="http://schemas.microsoft.com/office/powerpoint/2010/main" val="226865687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F1AF13-BD6B-67FD-58F6-60BEA1B6D103}"/>
              </a:ext>
            </a:extLst>
          </p:cNvPr>
          <p:cNvSpPr txBox="1"/>
          <p:nvPr/>
        </p:nvSpPr>
        <p:spPr>
          <a:xfrm>
            <a:off x="30408" y="0"/>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MM. INTEROSSEI</a:t>
            </a:r>
            <a:endParaRPr lang="sr-Latn-CS" altLang="en-US" sz="2800" b="1" dirty="0">
              <a:solidFill>
                <a:srgbClr val="FF0000"/>
              </a:solidFill>
              <a:effectLst>
                <a:outerShdw blurRad="38100" dist="38100" dir="2700000" algn="tl">
                  <a:srgbClr val="C0C0C0"/>
                </a:outerShdw>
              </a:effectLst>
            </a:endParaRPr>
          </a:p>
        </p:txBody>
      </p:sp>
      <p:pic>
        <p:nvPicPr>
          <p:cNvPr id="6" name="Picture 5">
            <a:extLst>
              <a:ext uri="{FF2B5EF4-FFF2-40B4-BE49-F238E27FC236}">
                <a16:creationId xmlns:a16="http://schemas.microsoft.com/office/drawing/2014/main" id="{0A1E9878-9C7C-0C5D-FE2E-15BA3F2BFE86}"/>
              </a:ext>
            </a:extLst>
          </p:cNvPr>
          <p:cNvPicPr>
            <a:picLocks noChangeAspect="1"/>
          </p:cNvPicPr>
          <p:nvPr/>
        </p:nvPicPr>
        <p:blipFill rotWithShape="1">
          <a:blip r:embed="rId2"/>
          <a:srcRect t="1277" b="93363"/>
          <a:stretch/>
        </p:blipFill>
        <p:spPr>
          <a:xfrm>
            <a:off x="74359" y="444310"/>
            <a:ext cx="8995282" cy="523220"/>
          </a:xfrm>
          <a:prstGeom prst="rect">
            <a:avLst/>
          </a:prstGeom>
        </p:spPr>
      </p:pic>
      <p:pic>
        <p:nvPicPr>
          <p:cNvPr id="3" name="Picture 2">
            <a:extLst>
              <a:ext uri="{FF2B5EF4-FFF2-40B4-BE49-F238E27FC236}">
                <a16:creationId xmlns:a16="http://schemas.microsoft.com/office/drawing/2014/main" id="{B07F3967-7146-95CE-02D4-54A6258A943C}"/>
              </a:ext>
            </a:extLst>
          </p:cNvPr>
          <p:cNvPicPr>
            <a:picLocks noChangeAspect="1"/>
          </p:cNvPicPr>
          <p:nvPr/>
        </p:nvPicPr>
        <p:blipFill rotWithShape="1">
          <a:blip r:embed="rId2"/>
          <a:srcRect l="-498" t="60404" r="-496" b="36322"/>
          <a:stretch/>
        </p:blipFill>
        <p:spPr>
          <a:xfrm>
            <a:off x="89500" y="979050"/>
            <a:ext cx="9054380" cy="316406"/>
          </a:xfrm>
          <a:prstGeom prst="rect">
            <a:avLst/>
          </a:prstGeom>
        </p:spPr>
      </p:pic>
      <p:pic>
        <p:nvPicPr>
          <p:cNvPr id="2" name="Picture 1">
            <a:extLst>
              <a:ext uri="{FF2B5EF4-FFF2-40B4-BE49-F238E27FC236}">
                <a16:creationId xmlns:a16="http://schemas.microsoft.com/office/drawing/2014/main" id="{CA866F44-4B3C-60DD-8967-795DD396C2A1}"/>
              </a:ext>
            </a:extLst>
          </p:cNvPr>
          <p:cNvPicPr>
            <a:picLocks noChangeAspect="1"/>
          </p:cNvPicPr>
          <p:nvPr/>
        </p:nvPicPr>
        <p:blipFill rotWithShape="1">
          <a:blip r:embed="rId2"/>
          <a:srcRect l="-498" t="81697" r="-496" b="364"/>
          <a:stretch/>
        </p:blipFill>
        <p:spPr>
          <a:xfrm>
            <a:off x="84558" y="1306976"/>
            <a:ext cx="9054380" cy="1733182"/>
          </a:xfrm>
          <a:prstGeom prst="rect">
            <a:avLst/>
          </a:prstGeom>
        </p:spPr>
      </p:pic>
      <p:pic>
        <p:nvPicPr>
          <p:cNvPr id="5" name="Picture 2">
            <a:extLst>
              <a:ext uri="{FF2B5EF4-FFF2-40B4-BE49-F238E27FC236}">
                <a16:creationId xmlns:a16="http://schemas.microsoft.com/office/drawing/2014/main" id="{776ED163-07D8-565E-2B72-25B1BB3E44BE}"/>
              </a:ext>
            </a:extLst>
          </p:cNvPr>
          <p:cNvPicPr>
            <a:picLocks noChangeAspect="1" noChangeArrowheads="1"/>
          </p:cNvPicPr>
          <p:nvPr/>
        </p:nvPicPr>
        <p:blipFill rotWithShape="1">
          <a:blip r:embed="rId3" cstate="print"/>
          <a:srcRect l="11012" t="11348" r="49666" b="42204"/>
          <a:stretch/>
        </p:blipFill>
        <p:spPr bwMode="auto">
          <a:xfrm>
            <a:off x="5031146" y="3200406"/>
            <a:ext cx="4038495" cy="3581778"/>
          </a:xfrm>
          <a:prstGeom prst="rect">
            <a:avLst/>
          </a:prstGeom>
          <a:noFill/>
          <a:ln w="9525">
            <a:noFill/>
            <a:miter lim="800000"/>
            <a:headEnd/>
            <a:tailEnd/>
          </a:ln>
        </p:spPr>
      </p:pic>
      <p:pic>
        <p:nvPicPr>
          <p:cNvPr id="7" name="Picture 2">
            <a:extLst>
              <a:ext uri="{FF2B5EF4-FFF2-40B4-BE49-F238E27FC236}">
                <a16:creationId xmlns:a16="http://schemas.microsoft.com/office/drawing/2014/main" id="{0DAACBB0-2096-308C-576D-A55FFCB9C592}"/>
              </a:ext>
            </a:extLst>
          </p:cNvPr>
          <p:cNvPicPr>
            <a:picLocks noChangeAspect="1" noChangeArrowheads="1"/>
          </p:cNvPicPr>
          <p:nvPr/>
        </p:nvPicPr>
        <p:blipFill rotWithShape="1">
          <a:blip r:embed="rId4" cstate="print"/>
          <a:srcRect l="21439" t="11299" r="39854" b="41514"/>
          <a:stretch/>
        </p:blipFill>
        <p:spPr bwMode="auto">
          <a:xfrm>
            <a:off x="762100" y="3081002"/>
            <a:ext cx="4038495" cy="3697500"/>
          </a:xfrm>
          <a:prstGeom prst="rect">
            <a:avLst/>
          </a:prstGeom>
          <a:noFill/>
          <a:ln w="9525">
            <a:noFill/>
            <a:miter lim="800000"/>
            <a:headEnd/>
            <a:tailEnd/>
          </a:ln>
        </p:spPr>
      </p:pic>
    </p:spTree>
    <p:extLst>
      <p:ext uri="{BB962C8B-B14F-4D97-AF65-F5344CB8AC3E}">
        <p14:creationId xmlns:p14="http://schemas.microsoft.com/office/powerpoint/2010/main" val="56502144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5F1AF13-BD6B-67FD-58F6-60BEA1B6D103}"/>
              </a:ext>
            </a:extLst>
          </p:cNvPr>
          <p:cNvSpPr txBox="1"/>
          <p:nvPr/>
        </p:nvSpPr>
        <p:spPr>
          <a:xfrm>
            <a:off x="30408" y="0"/>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MM. INTEROSSEI</a:t>
            </a:r>
            <a:endParaRPr lang="sr-Latn-CS" altLang="en-US" sz="2800" b="1" dirty="0">
              <a:solidFill>
                <a:srgbClr val="FF0000"/>
              </a:solidFill>
              <a:effectLst>
                <a:outerShdw blurRad="38100" dist="38100" dir="2700000" algn="tl">
                  <a:srgbClr val="C0C0C0"/>
                </a:outerShdw>
              </a:effectLst>
            </a:endParaRPr>
          </a:p>
        </p:txBody>
      </p:sp>
      <p:sp>
        <p:nvSpPr>
          <p:cNvPr id="9" name="TextBox 8">
            <a:extLst>
              <a:ext uri="{FF2B5EF4-FFF2-40B4-BE49-F238E27FC236}">
                <a16:creationId xmlns:a16="http://schemas.microsoft.com/office/drawing/2014/main" id="{E0997320-ECF0-7762-ED2D-90FC6F16E231}"/>
              </a:ext>
            </a:extLst>
          </p:cNvPr>
          <p:cNvSpPr txBox="1"/>
          <p:nvPr/>
        </p:nvSpPr>
        <p:spPr>
          <a:xfrm>
            <a:off x="304912" y="601781"/>
            <a:ext cx="8610374" cy="3293209"/>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Acting together, the dorsal and palmar interossei and the lumbricals produce flexion at the metacarpophalangeal joints and extension of the interphalangeal joints (the so-called Z-movement). This occurs because of their attachment to the lateral bands of the extensor expansions. </a:t>
            </a:r>
          </a:p>
          <a:p>
            <a:pPr marL="285750" indent="-285750">
              <a:buFont typeface="Arial" panose="020B0604020202020204" pitchFamily="34" charset="0"/>
              <a:buChar char="•"/>
            </a:pPr>
            <a:r>
              <a:rPr lang="en-GB" sz="1600" dirty="0">
                <a:latin typeface="+mn-lt"/>
              </a:rPr>
              <a:t>Understanding the Z-movement is useful because it is the opposite of claw hand, which occurs in ulnar paralysis when the interossei and the 3rd and 4th lumbricals are incapable of acting together to produce the Z-movement.</a:t>
            </a:r>
          </a:p>
          <a:p>
            <a:pPr marL="285750" indent="-285750">
              <a:buFont typeface="Arial" panose="020B0604020202020204" pitchFamily="34" charset="0"/>
              <a:buChar char="•"/>
            </a:pPr>
            <a:r>
              <a:rPr lang="en-GB" sz="1600" dirty="0">
                <a:latin typeface="+mn-lt"/>
              </a:rPr>
              <a:t>To test the palmar interossei, a sheet of paper is placed between adjacent fingers. The individual is asked to “keep the fingers together” to prevent the paper from being pulled away by the examiner.</a:t>
            </a:r>
          </a:p>
          <a:p>
            <a:pPr marL="285750" indent="-285750">
              <a:buFont typeface="Arial" panose="020B0604020202020204" pitchFamily="34" charset="0"/>
              <a:buChar char="•"/>
            </a:pPr>
            <a:r>
              <a:rPr lang="en-GB" sz="1600" dirty="0">
                <a:latin typeface="+mn-lt"/>
              </a:rPr>
              <a:t>To test the dorsal interossei, the examiner holds adjacent extended and adducted fingers between thumb and middle finger, providing resistance as the individual attempts to abduct the fingers (the person is asked to “spread the fingers apart”) </a:t>
            </a:r>
          </a:p>
        </p:txBody>
      </p:sp>
      <p:pic>
        <p:nvPicPr>
          <p:cNvPr id="10" name="Picture 9">
            <a:extLst>
              <a:ext uri="{FF2B5EF4-FFF2-40B4-BE49-F238E27FC236}">
                <a16:creationId xmlns:a16="http://schemas.microsoft.com/office/drawing/2014/main" id="{93478973-76F3-3BD4-44E1-46115D8EAB2B}"/>
              </a:ext>
            </a:extLst>
          </p:cNvPr>
          <p:cNvPicPr>
            <a:picLocks noChangeAspect="1"/>
          </p:cNvPicPr>
          <p:nvPr/>
        </p:nvPicPr>
        <p:blipFill rotWithShape="1">
          <a:blip r:embed="rId2"/>
          <a:srcRect b="61891"/>
          <a:stretch/>
        </p:blipFill>
        <p:spPr>
          <a:xfrm>
            <a:off x="152516" y="3953229"/>
            <a:ext cx="5357324" cy="1501455"/>
          </a:xfrm>
          <a:prstGeom prst="rect">
            <a:avLst/>
          </a:prstGeom>
        </p:spPr>
      </p:pic>
      <p:pic>
        <p:nvPicPr>
          <p:cNvPr id="12" name="Picture 11">
            <a:extLst>
              <a:ext uri="{FF2B5EF4-FFF2-40B4-BE49-F238E27FC236}">
                <a16:creationId xmlns:a16="http://schemas.microsoft.com/office/drawing/2014/main" id="{1F3EB6C8-8791-F8C2-87DE-89C7F8587E65}"/>
              </a:ext>
            </a:extLst>
          </p:cNvPr>
          <p:cNvPicPr>
            <a:picLocks noChangeAspect="1"/>
          </p:cNvPicPr>
          <p:nvPr/>
        </p:nvPicPr>
        <p:blipFill rotWithShape="1">
          <a:blip r:embed="rId2"/>
          <a:srcRect t="39494" r="13020"/>
          <a:stretch/>
        </p:blipFill>
        <p:spPr>
          <a:xfrm>
            <a:off x="5029188" y="4952960"/>
            <a:ext cx="3733702" cy="1910072"/>
          </a:xfrm>
          <a:prstGeom prst="rect">
            <a:avLst/>
          </a:prstGeom>
        </p:spPr>
      </p:pic>
    </p:spTree>
    <p:extLst>
      <p:ext uri="{BB962C8B-B14F-4D97-AF65-F5344CB8AC3E}">
        <p14:creationId xmlns:p14="http://schemas.microsoft.com/office/powerpoint/2010/main" val="75868761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3"/>
          <p:cNvSpPr>
            <a:spLocks noGrp="1" noChangeArrowheads="1"/>
          </p:cNvSpPr>
          <p:nvPr>
            <p:ph type="body" idx="4294967295"/>
          </p:nvPr>
        </p:nvSpPr>
        <p:spPr>
          <a:xfrm>
            <a:off x="0" y="0"/>
            <a:ext cx="9144000" cy="6858000"/>
          </a:xfrm>
        </p:spPr>
        <p:txBody>
          <a:bodyPr/>
          <a:lstStyle/>
          <a:p>
            <a:pPr eaLnBrk="1" hangingPunct="1">
              <a:defRPr/>
            </a:pPr>
            <a:r>
              <a:rPr lang="sr-Latn-CS" altLang="en-US">
                <a:effectLst>
                  <a:outerShdw blurRad="38100" dist="38100" dir="2700000" algn="tl">
                    <a:srgbClr val="C0C0C0"/>
                  </a:outerShdw>
                </a:effectLst>
              </a:rPr>
              <a:t>        REGIO CARPALIS ANTERIOR     </a:t>
            </a:r>
            <a:endParaRPr lang="sr-Latn-CS" altLang="en-US" sz="2000">
              <a:effectLst>
                <a:outerShdw blurRad="38100" dist="38100" dir="2700000" algn="tl">
                  <a:srgbClr val="C0C0C0"/>
                </a:outerShdw>
              </a:effectLst>
            </a:endParaRPr>
          </a:p>
        </p:txBody>
      </p:sp>
      <p:pic>
        <p:nvPicPr>
          <p:cNvPr id="113667" name="Picture 4" descr="slika 1"/>
          <p:cNvPicPr>
            <a:picLocks noChangeAspect="1" noChangeArrowheads="1"/>
          </p:cNvPicPr>
          <p:nvPr/>
        </p:nvPicPr>
        <p:blipFill>
          <a:blip r:embed="rId2" cstate="print"/>
          <a:srcRect/>
          <a:stretch>
            <a:fillRect/>
          </a:stretch>
        </p:blipFill>
        <p:spPr bwMode="auto">
          <a:xfrm>
            <a:off x="1543050" y="908050"/>
            <a:ext cx="5772150" cy="5854700"/>
          </a:xfrm>
          <a:prstGeom prst="rect">
            <a:avLst/>
          </a:prstGeom>
          <a:noFill/>
          <a:ln w="9525">
            <a:noFill/>
            <a:miter lim="800000"/>
            <a:headEnd/>
            <a:tailEnd/>
          </a:ln>
        </p:spPr>
      </p:pic>
    </p:spTree>
  </p:cSld>
  <p:clrMapOvr>
    <a:masterClrMapping/>
  </p:clrMapOvr>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type="body" idx="4294967295"/>
          </p:nvPr>
        </p:nvSpPr>
        <p:spPr>
          <a:xfrm>
            <a:off x="0" y="0"/>
            <a:ext cx="9144000" cy="6858000"/>
          </a:xfrm>
        </p:spPr>
        <p:txBody>
          <a:bodyPr/>
          <a:lstStyle/>
          <a:p>
            <a:pPr eaLnBrk="1" hangingPunct="1">
              <a:buFontTx/>
              <a:buNone/>
              <a:defRPr/>
            </a:pPr>
            <a:r>
              <a:rPr lang="sr-Latn-CS" altLang="en-US" dirty="0">
                <a:effectLst>
                  <a:outerShdw blurRad="38100" dist="38100" dir="2700000" algn="tl">
                    <a:srgbClr val="C0C0C0"/>
                  </a:outerShdw>
                </a:effectLst>
              </a:rPr>
              <a:t>         CANALIS CARPALIS</a:t>
            </a:r>
            <a:r>
              <a:rPr lang="en-GB" altLang="en-US" dirty="0">
                <a:effectLst>
                  <a:outerShdw blurRad="38100" dist="38100" dir="2700000" algn="tl">
                    <a:srgbClr val="C0C0C0"/>
                  </a:outerShdw>
                </a:effectLst>
              </a:rPr>
              <a:t> (CARPAL TUNNEL)</a:t>
            </a:r>
          </a:p>
          <a:p>
            <a:pPr eaLnBrk="1" hangingPunct="1">
              <a:buFontTx/>
              <a:buNone/>
              <a:defRPr/>
            </a:pPr>
            <a:endParaRPr lang="sr-Latn-CS" altLang="en-US" sz="1800" dirty="0">
              <a:effectLst>
                <a:outerShdw blurRad="38100" dist="38100" dir="2700000" algn="tl">
                  <a:srgbClr val="C0C0C0"/>
                </a:outerShdw>
              </a:effectLst>
            </a:endParaRPr>
          </a:p>
          <a:p>
            <a:pPr eaLnBrk="1" hangingPunct="1">
              <a:buNone/>
              <a:defRPr/>
            </a:pPr>
            <a:r>
              <a:rPr lang="sr-Latn-CS" altLang="en-US" sz="2000" dirty="0">
                <a:effectLst>
                  <a:outerShdw blurRad="38100" dist="38100" dir="2700000" algn="tl">
                    <a:srgbClr val="C0C0C0"/>
                  </a:outerShdw>
                </a:effectLst>
              </a:rPr>
              <a:t>    - </a:t>
            </a:r>
            <a:r>
              <a:rPr lang="en-GB" altLang="en-US" sz="2000" dirty="0">
                <a:effectLst>
                  <a:outerShdw blurRad="38100" dist="38100" dir="2700000" algn="tl">
                    <a:srgbClr val="C0C0C0"/>
                  </a:outerShdw>
                </a:effectLst>
              </a:rPr>
              <a:t>Located at the anterior side of the wrist</a:t>
            </a:r>
            <a:endParaRPr lang="sr-Latn-CS" altLang="en-US" sz="2000" dirty="0">
              <a:effectLst>
                <a:outerShdw blurRad="38100" dist="38100" dir="2700000" algn="tl">
                  <a:srgbClr val="C0C0C0"/>
                </a:outerShdw>
              </a:effectLst>
            </a:endParaRPr>
          </a:p>
          <a:p>
            <a:pPr eaLnBrk="1" hangingPunct="1">
              <a:buFontTx/>
              <a:buNone/>
              <a:defRPr/>
            </a:pPr>
            <a:r>
              <a:rPr lang="en-GB" altLang="en-US" sz="2000" dirty="0">
                <a:effectLst>
                  <a:outerShdw blurRad="38100" dist="38100" dir="2700000" algn="tl">
                    <a:srgbClr val="C0C0C0"/>
                  </a:outerShdw>
                </a:effectLst>
              </a:rPr>
              <a:t>    - Formed by carpal bones (posteriorly) and retinaculum </a:t>
            </a:r>
            <a:r>
              <a:rPr lang="en-GB" altLang="en-US" sz="2000" dirty="0" err="1">
                <a:effectLst>
                  <a:outerShdw blurRad="38100" dist="38100" dir="2700000" algn="tl">
                    <a:srgbClr val="C0C0C0"/>
                  </a:outerShdw>
                </a:effectLst>
              </a:rPr>
              <a:t>flexorum</a:t>
            </a:r>
            <a:r>
              <a:rPr lang="en-GB" altLang="en-US" sz="2000" dirty="0">
                <a:effectLst>
                  <a:outerShdw blurRad="38100" dist="38100" dir="2700000" algn="tl">
                    <a:srgbClr val="C0C0C0"/>
                  </a:outerShdw>
                </a:effectLst>
              </a:rPr>
              <a:t> (anteriorly)</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a:t>
            </a:r>
            <a:r>
              <a:rPr lang="sr-Cyrl-CS" altLang="en-US" sz="2000" dirty="0">
                <a:effectLst>
                  <a:outerShdw blurRad="38100" dist="38100" dir="2700000" algn="tl">
                    <a:srgbClr val="C0C0C0"/>
                  </a:outerShdw>
                </a:effectLst>
              </a:rPr>
              <a:t>а</a:t>
            </a:r>
            <a:r>
              <a:rPr lang="sr-Latn-CS" altLang="en-US" sz="2000" dirty="0">
                <a:effectLst>
                  <a:outerShdw blurRad="38100" dist="38100" dir="2700000" algn="tl">
                    <a:srgbClr val="C0C0C0"/>
                  </a:outerShdw>
                </a:effectLst>
              </a:rPr>
              <a:t>.  </a:t>
            </a:r>
            <a:r>
              <a:rPr lang="en-GB" altLang="en-US" sz="2000" u="sng" dirty="0">
                <a:effectLst>
                  <a:outerShdw blurRad="38100" dist="38100" dir="2700000" algn="tl">
                    <a:srgbClr val="C0C0C0"/>
                  </a:outerShdw>
                </a:effectLst>
              </a:rPr>
              <a:t>lateral part </a:t>
            </a:r>
            <a:r>
              <a:rPr lang="sr-Latn-CS" altLang="en-US" sz="2000" u="sng" dirty="0">
                <a:effectLst>
                  <a:outerShdw blurRad="38100" dist="38100" dir="2700000" algn="tl">
                    <a:srgbClr val="C0C0C0"/>
                  </a:outerShdw>
                </a:effectLst>
              </a:rPr>
              <a:t>(</a:t>
            </a:r>
            <a:r>
              <a:rPr lang="en-GB" altLang="en-US" sz="2000" dirty="0">
                <a:effectLst>
                  <a:outerShdw blurRad="38100" dist="38100" dir="2700000" algn="tl">
                    <a:srgbClr val="C0C0C0"/>
                  </a:outerShdw>
                </a:effectLst>
              </a:rPr>
              <a:t>content</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 tendon of </a:t>
            </a:r>
            <a:r>
              <a:rPr lang="sr-Latn-CS" altLang="en-US" sz="2000" dirty="0" err="1">
                <a:effectLst>
                  <a:outerShdw blurRad="38100" dist="38100" dir="2700000" algn="tl">
                    <a:srgbClr val="C0C0C0"/>
                  </a:outerShdw>
                </a:effectLst>
              </a:rPr>
              <a:t>m.flexor</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carpi</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radialis</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b.  </a:t>
            </a:r>
            <a:r>
              <a:rPr lang="en-GB" altLang="en-US" sz="2000" u="sng" dirty="0">
                <a:effectLst>
                  <a:outerShdw blurRad="38100" dist="38100" dir="2700000" algn="tl">
                    <a:srgbClr val="C0C0C0"/>
                  </a:outerShdw>
                </a:effectLst>
              </a:rPr>
              <a:t>medial part </a:t>
            </a:r>
            <a:r>
              <a:rPr lang="sr-Latn-CS" altLang="en-US" sz="2000" dirty="0">
                <a:effectLst>
                  <a:outerShdw blurRad="38100" dist="38100" dir="2700000" algn="tl">
                    <a:srgbClr val="C0C0C0"/>
                  </a:outerShdw>
                </a:effectLst>
              </a:rPr>
              <a:t>(</a:t>
            </a:r>
            <a:r>
              <a:rPr lang="en-GB" altLang="en-US" sz="2000" dirty="0">
                <a:effectLst>
                  <a:outerShdw blurRad="38100" dist="38100" dir="2700000" algn="tl">
                    <a:srgbClr val="C0C0C0"/>
                  </a:outerShdw>
                </a:effectLst>
              </a:rPr>
              <a:t>content</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 tendons of: </a:t>
            </a:r>
            <a:r>
              <a:rPr lang="sr-Latn-CS" altLang="en-US" sz="2000" dirty="0" err="1">
                <a:effectLst>
                  <a:outerShdw blurRad="38100" dist="38100" dir="2700000" algn="tl">
                    <a:srgbClr val="C0C0C0"/>
                  </a:outerShdw>
                </a:effectLst>
              </a:rPr>
              <a:t>m.flexor</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pollicis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longus</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             </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m.flexor</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digitorum</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superficialis</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              </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m.flexor</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digitorum</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profundus</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 </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n.medianus</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 </a:t>
            </a:r>
            <a:r>
              <a:rPr lang="sr-Latn-CS" altLang="en-US" sz="2000" b="1" dirty="0" err="1">
                <a:effectLst>
                  <a:outerShdw blurRad="38100" dist="38100" dir="2700000" algn="tl">
                    <a:srgbClr val="C0C0C0"/>
                  </a:outerShdw>
                </a:effectLst>
              </a:rPr>
              <a:t>Retinaculum</a:t>
            </a:r>
            <a:r>
              <a:rPr lang="sr-Latn-CS"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flexorum</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consists of two parts</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1. </a:t>
            </a:r>
            <a:r>
              <a:rPr lang="en-GB" altLang="en-US" sz="2000" dirty="0">
                <a:effectLst>
                  <a:outerShdw blurRad="38100" dist="38100" dir="2700000" algn="tl">
                    <a:srgbClr val="C0C0C0"/>
                  </a:outerShdw>
                </a:effectLst>
              </a:rPr>
              <a:t>superficial part </a:t>
            </a:r>
            <a:r>
              <a:rPr lang="sr-Latn-CS" altLang="en-US" sz="2000" dirty="0">
                <a:effectLst>
                  <a:outerShdw blurRad="38100" dist="38100" dir="2700000" algn="tl">
                    <a:srgbClr val="C0C0C0"/>
                  </a:outerShdw>
                </a:effectLst>
              </a:rPr>
              <a:t>(</a:t>
            </a:r>
            <a:r>
              <a:rPr lang="en-GB" altLang="en-US" sz="2000" dirty="0" err="1">
                <a:effectLst>
                  <a:outerShdw blurRad="38100" dist="38100" dir="2700000" algn="tl">
                    <a:srgbClr val="C0C0C0"/>
                  </a:outerShdw>
                </a:effectLst>
              </a:rPr>
              <a:t>dormed</a:t>
            </a:r>
            <a:r>
              <a:rPr lang="en-GB" altLang="en-US" sz="2000" dirty="0">
                <a:effectLst>
                  <a:outerShdw blurRad="38100" dist="38100" dir="2700000" algn="tl">
                    <a:srgbClr val="C0C0C0"/>
                  </a:outerShdw>
                </a:effectLst>
              </a:rPr>
              <a:t> by distal part of </a:t>
            </a:r>
            <a:r>
              <a:rPr lang="en-GB" altLang="en-US" sz="2000" dirty="0" err="1">
                <a:effectLst>
                  <a:outerShdw blurRad="38100" dist="38100" dir="2700000" algn="tl">
                    <a:srgbClr val="C0C0C0"/>
                  </a:outerShdw>
                </a:effectLst>
              </a:rPr>
              <a:t>foraearms</a:t>
            </a:r>
            <a:r>
              <a:rPr lang="en-GB" altLang="en-US" sz="2000" dirty="0">
                <a:effectLst>
                  <a:outerShdw blurRad="38100" dist="38100" dir="2700000" algn="tl">
                    <a:srgbClr val="C0C0C0"/>
                  </a:outerShdw>
                </a:effectLst>
              </a:rPr>
              <a:t>’ fascia</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2. </a:t>
            </a:r>
            <a:r>
              <a:rPr lang="en-GB" altLang="en-US" sz="2000" dirty="0">
                <a:effectLst>
                  <a:outerShdw blurRad="38100" dist="38100" dir="2700000" algn="tl">
                    <a:srgbClr val="C0C0C0"/>
                  </a:outerShdw>
                </a:effectLst>
              </a:rPr>
              <a:t>deep part</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formed by</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lig.carpi</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transversum</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has attachments at</a:t>
            </a:r>
            <a:endParaRPr lang="sr-Latn-CS" altLang="en-US" sz="2000" dirty="0">
              <a:effectLst>
                <a:outerShdw blurRad="38100" dist="38100" dir="2700000" algn="tl">
                  <a:srgbClr val="C0C0C0"/>
                </a:outerShdw>
              </a:effectLst>
            </a:endParaRPr>
          </a:p>
          <a:p>
            <a:pPr eaLnBrk="1" hangingPunct="1">
              <a:buFontTx/>
              <a:buNone/>
              <a:defRPr/>
            </a:pP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scaphoid</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trapezium,</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pisiform</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and hamatum bone</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 </a:t>
            </a:r>
            <a:r>
              <a:rPr lang="en-GB" altLang="en-US" sz="2000" dirty="0">
                <a:effectLst>
                  <a:outerShdw blurRad="38100" dist="38100" dir="2700000" algn="tl">
                    <a:srgbClr val="C0C0C0"/>
                  </a:outerShdw>
                </a:effectLst>
              </a:rPr>
              <a:t>Posterior side of </a:t>
            </a:r>
            <a:r>
              <a:rPr lang="sr-Latn-CS" altLang="en-US" sz="2000" dirty="0" err="1">
                <a:effectLst>
                  <a:outerShdw blurRad="38100" dist="38100" dir="2700000" algn="tl">
                    <a:srgbClr val="C0C0C0"/>
                  </a:outerShdw>
                </a:effectLst>
              </a:rPr>
              <a:t>retinaculum</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flexorum</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covers tendons of digits’ flexor</a:t>
            </a:r>
            <a:br>
              <a:rPr lang="en-GB" altLang="en-US" sz="2000" dirty="0">
                <a:effectLst>
                  <a:outerShdw blurRad="38100" dist="38100" dir="2700000" algn="tl">
                    <a:srgbClr val="C0C0C0"/>
                  </a:outerShdw>
                </a:effectLst>
              </a:rPr>
            </a:br>
            <a:r>
              <a:rPr lang="en-GB" altLang="en-US" sz="2000" dirty="0">
                <a:effectLst>
                  <a:outerShdw blurRad="38100" dist="38100" dir="2700000" algn="tl">
                    <a:srgbClr val="C0C0C0"/>
                  </a:outerShdw>
                </a:effectLst>
              </a:rPr>
              <a:t>  </a:t>
            </a:r>
            <a:r>
              <a:rPr lang="en-GB" altLang="en-US" sz="2000" dirty="0" err="1">
                <a:effectLst>
                  <a:outerShdw blurRad="38100" dist="38100" dir="2700000" algn="tl">
                    <a:srgbClr val="C0C0C0"/>
                  </a:outerShdw>
                </a:effectLst>
              </a:rPr>
              <a:t>muscules</a:t>
            </a:r>
            <a:r>
              <a:rPr lang="sr-Latn-CS" altLang="en-US" sz="2000" dirty="0">
                <a:effectLst>
                  <a:outerShdw blurRad="38100" dist="38100" dir="2700000" algn="tl">
                    <a:srgbClr val="C0C0C0"/>
                  </a:outerShdw>
                </a:effectLst>
              </a:rPr>
              <a:t>. </a:t>
            </a:r>
          </a:p>
          <a:p>
            <a:pPr eaLnBrk="1" hangingPunct="1">
              <a:buFontTx/>
              <a:buNone/>
              <a:defRPr/>
            </a:pPr>
            <a:r>
              <a:rPr lang="sr-Latn-CS" altLang="en-US" sz="2000" dirty="0">
                <a:effectLst>
                  <a:outerShdw blurRad="38100" dist="38100" dir="2700000" algn="tl">
                    <a:srgbClr val="C0C0C0"/>
                  </a:outerShdw>
                </a:effectLst>
              </a:rPr>
              <a:t>    - </a:t>
            </a:r>
            <a:r>
              <a:rPr lang="en-GB" altLang="en-US" sz="2000" dirty="0">
                <a:effectLst>
                  <a:outerShdw blurRad="38100" dist="38100" dir="2700000" algn="tl">
                    <a:srgbClr val="C0C0C0"/>
                  </a:outerShdw>
                </a:effectLst>
              </a:rPr>
              <a:t>Anteriorly to the medial part of </a:t>
            </a:r>
            <a:r>
              <a:rPr lang="sr-Latn-CS" altLang="en-US" sz="2000" dirty="0" err="1">
                <a:effectLst>
                  <a:outerShdw blurRad="38100" dist="38100" dir="2700000" algn="tl">
                    <a:srgbClr val="C0C0C0"/>
                  </a:outerShdw>
                </a:effectLst>
              </a:rPr>
              <a:t>retinaculum</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flexorum</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are</a:t>
            </a:r>
            <a:r>
              <a:rPr lang="sr-Latn-CS" altLang="en-US" sz="2000" dirty="0">
                <a:effectLst>
                  <a:outerShdw blurRad="38100" dist="38100" dir="2700000" algn="tl">
                    <a:srgbClr val="C0C0C0"/>
                  </a:outerShdw>
                </a:effectLst>
              </a:rPr>
              <a:t> a. v. n. </a:t>
            </a:r>
            <a:r>
              <a:rPr lang="sr-Latn-CS" altLang="en-US" sz="2000" dirty="0" err="1">
                <a:effectLst>
                  <a:outerShdw blurRad="38100" dist="38100" dir="2700000" algn="tl">
                    <a:srgbClr val="C0C0C0"/>
                  </a:outerShdw>
                </a:effectLst>
              </a:rPr>
              <a:t>ulnari</a:t>
            </a:r>
            <a:r>
              <a:rPr lang="en-GB" altLang="en-US" sz="2000" dirty="0">
                <a:effectLst>
                  <a:outerShdw blurRad="38100" dist="38100" dir="2700000" algn="tl">
                    <a:srgbClr val="C0C0C0"/>
                  </a:outerShdw>
                </a:effectLst>
              </a:rPr>
              <a:t>s</a:t>
            </a:r>
            <a:br>
              <a:rPr lang="en-GB" altLang="en-US" sz="2000" dirty="0">
                <a:effectLst>
                  <a:outerShdw blurRad="38100" dist="38100" dir="2700000" algn="tl">
                    <a:srgbClr val="C0C0C0"/>
                  </a:outerShdw>
                </a:effectLst>
              </a:rPr>
            </a:br>
            <a:r>
              <a:rPr lang="en-GB" altLang="en-US" sz="2000" dirty="0">
                <a:effectLst>
                  <a:outerShdw blurRad="38100" dist="38100" dir="2700000" algn="tl">
                    <a:srgbClr val="C0C0C0"/>
                  </a:outerShdw>
                </a:effectLst>
              </a:rPr>
              <a:t> located, and run to ulnar canal (</a:t>
            </a:r>
            <a:r>
              <a:rPr lang="en-GB" altLang="en-US" sz="2000" dirty="0" err="1">
                <a:effectLst>
                  <a:outerShdw blurRad="38100" dist="38100" dir="2700000" algn="tl">
                    <a:srgbClr val="C0C0C0"/>
                  </a:outerShdw>
                </a:effectLst>
              </a:rPr>
              <a:t>canalis</a:t>
            </a:r>
            <a:r>
              <a:rPr lang="en-GB" altLang="en-US" sz="2000" dirty="0">
                <a:effectLst>
                  <a:outerShdw blurRad="38100" dist="38100" dir="2700000" algn="tl">
                    <a:srgbClr val="C0C0C0"/>
                  </a:outerShdw>
                </a:effectLst>
              </a:rPr>
              <a:t> carpi </a:t>
            </a:r>
            <a:r>
              <a:rPr lang="en-GB" altLang="en-US" sz="2000" dirty="0" err="1">
                <a:effectLst>
                  <a:outerShdw blurRad="38100" dist="38100" dir="2700000" algn="tl">
                    <a:srgbClr val="C0C0C0"/>
                  </a:outerShdw>
                </a:effectLst>
              </a:rPr>
              <a:t>ulnaris</a:t>
            </a:r>
            <a:r>
              <a:rPr lang="en-GB" altLang="en-US" sz="2000" dirty="0">
                <a:effectLst>
                  <a:outerShdw blurRad="38100" dist="38100" dir="2700000" algn="tl">
                    <a:srgbClr val="C0C0C0"/>
                  </a:outerShdw>
                </a:effectLst>
              </a:rPr>
              <a:t>)</a:t>
            </a:r>
            <a:endParaRPr lang="sr-Latn-CS" altLang="en-US" sz="2000" dirty="0">
              <a:effectLst>
                <a:outerShdw blurRad="38100" dist="38100" dir="2700000" algn="tl">
                  <a:srgbClr val="C0C0C0"/>
                </a:outerShdw>
              </a:effectLst>
            </a:endParaRPr>
          </a:p>
        </p:txBody>
      </p:sp>
    </p:spTree>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Kép 2">
            <a:extLst>
              <a:ext uri="{FF2B5EF4-FFF2-40B4-BE49-F238E27FC236}">
                <a16:creationId xmlns:a16="http://schemas.microsoft.com/office/drawing/2014/main" id="{00C842C6-45D1-527B-E91B-B19398CFEA6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68500" y="1755775"/>
            <a:ext cx="399097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Cím 1">
            <a:extLst>
              <a:ext uri="{FF2B5EF4-FFF2-40B4-BE49-F238E27FC236}">
                <a16:creationId xmlns:a16="http://schemas.microsoft.com/office/drawing/2014/main" id="{B1FBDDBA-C015-FF5A-C9F4-42C8FD004936}"/>
              </a:ext>
            </a:extLst>
          </p:cNvPr>
          <p:cNvSpPr>
            <a:spLocks noGrp="1"/>
          </p:cNvSpPr>
          <p:nvPr>
            <p:ph type="title"/>
          </p:nvPr>
        </p:nvSpPr>
        <p:spPr>
          <a:xfrm>
            <a:off x="3321050" y="0"/>
            <a:ext cx="5345113" cy="1143000"/>
          </a:xfrm>
        </p:spPr>
        <p:txBody>
          <a:bodyPr/>
          <a:lstStyle/>
          <a:p>
            <a:pPr eaLnBrk="1" hangingPunct="1"/>
            <a:r>
              <a:rPr lang="hu-HU" altLang="hu-HU" sz="3200" b="1" dirty="0">
                <a:solidFill>
                  <a:srgbClr val="C00000"/>
                </a:solidFill>
              </a:rPr>
              <a:t>Carpal tunnel</a:t>
            </a:r>
          </a:p>
        </p:txBody>
      </p:sp>
      <p:sp>
        <p:nvSpPr>
          <p:cNvPr id="17411" name="Tartalom helye 2">
            <a:extLst>
              <a:ext uri="{FF2B5EF4-FFF2-40B4-BE49-F238E27FC236}">
                <a16:creationId xmlns:a16="http://schemas.microsoft.com/office/drawing/2014/main" id="{1F621D93-BD27-F185-2887-0FFDA774A5E0}"/>
              </a:ext>
            </a:extLst>
          </p:cNvPr>
          <p:cNvSpPr>
            <a:spLocks noGrp="1"/>
          </p:cNvSpPr>
          <p:nvPr>
            <p:ph idx="1"/>
          </p:nvPr>
        </p:nvSpPr>
        <p:spPr>
          <a:xfrm>
            <a:off x="273050" y="927100"/>
            <a:ext cx="8229600" cy="5514975"/>
          </a:xfrm>
        </p:spPr>
        <p:txBody>
          <a:bodyPr/>
          <a:lstStyle/>
          <a:p>
            <a:pPr marL="457200" lvl="1" indent="0" eaLnBrk="1" hangingPunct="1">
              <a:buFont typeface="Arial" charset="0"/>
              <a:buNone/>
              <a:defRPr/>
            </a:pPr>
            <a:r>
              <a:rPr lang="hu-HU" altLang="hu-HU" dirty="0"/>
              <a:t>			</a:t>
            </a:r>
            <a:r>
              <a:rPr lang="hu-HU" altLang="hu-HU" dirty="0" err="1"/>
              <a:t>flexor</a:t>
            </a:r>
            <a:r>
              <a:rPr lang="hu-HU" altLang="hu-HU" dirty="0"/>
              <a:t> </a:t>
            </a:r>
            <a:r>
              <a:rPr lang="hu-HU" altLang="hu-HU" dirty="0" err="1"/>
              <a:t>retinaculum</a:t>
            </a:r>
            <a:endParaRPr lang="hu-HU" altLang="hu-HU" dirty="0"/>
          </a:p>
          <a:p>
            <a:pPr marL="457200" lvl="1" indent="0" eaLnBrk="1" hangingPunct="1">
              <a:buFont typeface="Arial" charset="0"/>
              <a:buNone/>
              <a:defRPr/>
            </a:pPr>
            <a:endParaRPr lang="hu-HU" altLang="hu-HU" dirty="0"/>
          </a:p>
          <a:p>
            <a:pPr marL="457200" lvl="1" indent="0" eaLnBrk="1" hangingPunct="1">
              <a:buFont typeface="Arial" charset="0"/>
              <a:buNone/>
              <a:defRPr/>
            </a:pPr>
            <a:endParaRPr lang="hu-HU" altLang="hu-HU" dirty="0"/>
          </a:p>
          <a:p>
            <a:pPr marL="457200" lvl="1" indent="0" eaLnBrk="1" hangingPunct="1">
              <a:buFont typeface="Arial" charset="0"/>
              <a:buNone/>
              <a:defRPr/>
            </a:pPr>
            <a:endParaRPr lang="hu-HU" altLang="hu-HU" dirty="0"/>
          </a:p>
          <a:p>
            <a:pPr marL="0" lvl="1" indent="0" eaLnBrk="1" hangingPunct="1">
              <a:buFont typeface="Arial" charset="0"/>
              <a:buNone/>
              <a:defRPr/>
            </a:pPr>
            <a:endParaRPr lang="hu-HU" altLang="hu-HU" sz="2000" dirty="0"/>
          </a:p>
          <a:p>
            <a:pPr marL="0" lvl="1" indent="0" eaLnBrk="1" hangingPunct="1">
              <a:buFont typeface="Arial" charset="0"/>
              <a:buNone/>
              <a:defRPr/>
            </a:pPr>
            <a:r>
              <a:rPr lang="hu-HU" altLang="hu-HU" sz="2000" dirty="0" err="1"/>
              <a:t>pisiform</a:t>
            </a:r>
            <a:r>
              <a:rPr lang="hu-HU" altLang="hu-HU" sz="2000" dirty="0"/>
              <a:t> &amp;</a:t>
            </a:r>
          </a:p>
          <a:p>
            <a:pPr marL="0" lvl="1" indent="0" eaLnBrk="1" hangingPunct="1">
              <a:buFont typeface="Arial" charset="0"/>
              <a:buNone/>
              <a:defRPr/>
            </a:pPr>
            <a:r>
              <a:rPr lang="hu-HU" altLang="hu-HU" sz="2000" dirty="0" err="1"/>
              <a:t>hook</a:t>
            </a:r>
            <a:r>
              <a:rPr lang="hu-HU" altLang="hu-HU" sz="2000" dirty="0"/>
              <a:t> of </a:t>
            </a:r>
            <a:r>
              <a:rPr lang="hu-HU" altLang="hu-HU" sz="2000" dirty="0" err="1"/>
              <a:t>hamate</a:t>
            </a:r>
            <a:endParaRPr lang="hu-HU" altLang="hu-HU" sz="2000" dirty="0"/>
          </a:p>
          <a:p>
            <a:pPr marL="0" lvl="1" indent="0" eaLnBrk="1" hangingPunct="1">
              <a:buFont typeface="Arial" charset="0"/>
              <a:buNone/>
              <a:defRPr/>
            </a:pPr>
            <a:r>
              <a:rPr lang="hu-HU" altLang="hu-HU" dirty="0"/>
              <a:t>					    </a:t>
            </a:r>
            <a:r>
              <a:rPr lang="hu-HU" altLang="hu-HU" sz="2000" dirty="0" err="1"/>
              <a:t>scaphoid</a:t>
            </a:r>
            <a:r>
              <a:rPr lang="hu-HU" altLang="hu-HU" sz="2000" dirty="0"/>
              <a:t> &amp; </a:t>
            </a:r>
            <a:r>
              <a:rPr lang="hu-HU" altLang="hu-HU" sz="2000" dirty="0" err="1"/>
              <a:t>trapezium</a:t>
            </a:r>
            <a:endParaRPr lang="hu-HU" altLang="hu-HU" sz="2000" dirty="0"/>
          </a:p>
          <a:p>
            <a:pPr marL="457200" lvl="1" indent="0" eaLnBrk="1" hangingPunct="1">
              <a:buFont typeface="Arial" charset="0"/>
              <a:buNone/>
              <a:defRPr/>
            </a:pPr>
            <a:endParaRPr lang="hu-HU" altLang="hu-HU" sz="2000" dirty="0"/>
          </a:p>
          <a:p>
            <a:pPr marL="457200" lvl="1" indent="0" eaLnBrk="1" hangingPunct="1">
              <a:buFont typeface="Arial" charset="0"/>
              <a:buNone/>
              <a:defRPr/>
            </a:pPr>
            <a:endParaRPr lang="hu-HU" altLang="hu-HU" dirty="0"/>
          </a:p>
          <a:p>
            <a:pPr marL="457200" lvl="1" indent="0" eaLnBrk="1" hangingPunct="1">
              <a:buFont typeface="Arial" charset="0"/>
              <a:buNone/>
              <a:defRPr/>
            </a:pPr>
            <a:r>
              <a:rPr lang="hu-HU" altLang="hu-HU" dirty="0"/>
              <a:t>			</a:t>
            </a:r>
            <a:r>
              <a:rPr lang="hu-HU" altLang="hu-HU" dirty="0" err="1"/>
              <a:t>carpal</a:t>
            </a:r>
            <a:r>
              <a:rPr lang="hu-HU" altLang="hu-HU" dirty="0"/>
              <a:t> </a:t>
            </a:r>
            <a:r>
              <a:rPr lang="hu-HU" altLang="hu-HU" dirty="0" err="1"/>
              <a:t>bones</a:t>
            </a:r>
            <a:endParaRPr lang="hu-HU" altLang="hu-HU" dirty="0"/>
          </a:p>
        </p:txBody>
      </p:sp>
      <p:cxnSp>
        <p:nvCxnSpPr>
          <p:cNvPr id="5" name="Egyenes összekötő nyíllal 4">
            <a:extLst>
              <a:ext uri="{FF2B5EF4-FFF2-40B4-BE49-F238E27FC236}">
                <a16:creationId xmlns:a16="http://schemas.microsoft.com/office/drawing/2014/main" id="{CB37B899-C878-C577-8F5A-76EB58AEB16B}"/>
              </a:ext>
            </a:extLst>
          </p:cNvPr>
          <p:cNvCxnSpPr/>
          <p:nvPr/>
        </p:nvCxnSpPr>
        <p:spPr>
          <a:xfrm flipH="1">
            <a:off x="3416300" y="1439863"/>
            <a:ext cx="798513" cy="2397125"/>
          </a:xfrm>
          <a:prstGeom prst="straightConnector1">
            <a:avLst/>
          </a:prstGeom>
          <a:ln w="63500">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7" name="Egyenes összekötő nyíllal 6">
            <a:extLst>
              <a:ext uri="{FF2B5EF4-FFF2-40B4-BE49-F238E27FC236}">
                <a16:creationId xmlns:a16="http://schemas.microsoft.com/office/drawing/2014/main" id="{57B141B4-F470-6C77-BCC7-F86DE1F3C7BD}"/>
              </a:ext>
            </a:extLst>
          </p:cNvPr>
          <p:cNvCxnSpPr/>
          <p:nvPr/>
        </p:nvCxnSpPr>
        <p:spPr>
          <a:xfrm flipH="1" flipV="1">
            <a:off x="2890838" y="4772025"/>
            <a:ext cx="388937" cy="766763"/>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Egyenes összekötő nyíllal 8">
            <a:extLst>
              <a:ext uri="{FF2B5EF4-FFF2-40B4-BE49-F238E27FC236}">
                <a16:creationId xmlns:a16="http://schemas.microsoft.com/office/drawing/2014/main" id="{6B7B6468-A2D3-2C9E-869B-D8438FFAF66E}"/>
              </a:ext>
            </a:extLst>
          </p:cNvPr>
          <p:cNvCxnSpPr/>
          <p:nvPr/>
        </p:nvCxnSpPr>
        <p:spPr>
          <a:xfrm flipV="1">
            <a:off x="4183063" y="4467225"/>
            <a:ext cx="147637" cy="1039813"/>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1" name="Egyenes összekötő nyíllal 10">
            <a:extLst>
              <a:ext uri="{FF2B5EF4-FFF2-40B4-BE49-F238E27FC236}">
                <a16:creationId xmlns:a16="http://schemas.microsoft.com/office/drawing/2014/main" id="{6DED3EB3-1F70-7147-6B70-6380E004ADDC}"/>
              </a:ext>
            </a:extLst>
          </p:cNvPr>
          <p:cNvCxnSpPr/>
          <p:nvPr/>
        </p:nvCxnSpPr>
        <p:spPr>
          <a:xfrm flipV="1">
            <a:off x="3836988" y="4772025"/>
            <a:ext cx="93662" cy="682625"/>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Egyenes összekötő nyíllal 12">
            <a:extLst>
              <a:ext uri="{FF2B5EF4-FFF2-40B4-BE49-F238E27FC236}">
                <a16:creationId xmlns:a16="http://schemas.microsoft.com/office/drawing/2014/main" id="{F925738C-865C-FBFB-602D-3C156B04B2EB}"/>
              </a:ext>
            </a:extLst>
          </p:cNvPr>
          <p:cNvCxnSpPr/>
          <p:nvPr/>
        </p:nvCxnSpPr>
        <p:spPr>
          <a:xfrm flipH="1" flipV="1">
            <a:off x="3352800" y="4772025"/>
            <a:ext cx="147638" cy="650875"/>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Egyenes összekötő nyíllal 16">
            <a:extLst>
              <a:ext uri="{FF2B5EF4-FFF2-40B4-BE49-F238E27FC236}">
                <a16:creationId xmlns:a16="http://schemas.microsoft.com/office/drawing/2014/main" id="{8E6E1A4E-F869-5295-56EB-298185EDB954}"/>
              </a:ext>
            </a:extLst>
          </p:cNvPr>
          <p:cNvCxnSpPr/>
          <p:nvPr/>
        </p:nvCxnSpPr>
        <p:spPr>
          <a:xfrm flipH="1" flipV="1">
            <a:off x="4198938" y="4114800"/>
            <a:ext cx="1003300" cy="277813"/>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Egyenes összekötő nyíllal 18">
            <a:extLst>
              <a:ext uri="{FF2B5EF4-FFF2-40B4-BE49-F238E27FC236}">
                <a16:creationId xmlns:a16="http://schemas.microsoft.com/office/drawing/2014/main" id="{FEA3E848-07D3-B540-9D77-ED06C0E9F758}"/>
              </a:ext>
            </a:extLst>
          </p:cNvPr>
          <p:cNvCxnSpPr/>
          <p:nvPr/>
        </p:nvCxnSpPr>
        <p:spPr>
          <a:xfrm>
            <a:off x="2060575" y="3910013"/>
            <a:ext cx="730250" cy="384175"/>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1276" name="Szövegdoboz 17">
            <a:extLst>
              <a:ext uri="{FF2B5EF4-FFF2-40B4-BE49-F238E27FC236}">
                <a16:creationId xmlns:a16="http://schemas.microsoft.com/office/drawing/2014/main" id="{7B8F6491-3E72-DA19-701B-FF08B66D8F6A}"/>
              </a:ext>
            </a:extLst>
          </p:cNvPr>
          <p:cNvSpPr txBox="1">
            <a:spLocks noChangeArrowheads="1"/>
          </p:cNvSpPr>
          <p:nvPr/>
        </p:nvSpPr>
        <p:spPr bwMode="auto">
          <a:xfrm>
            <a:off x="6243638" y="1419225"/>
            <a:ext cx="2781300" cy="175418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hu-HU" altLang="en-US"/>
              <a:t>Content:</a:t>
            </a:r>
          </a:p>
          <a:p>
            <a:r>
              <a:rPr lang="hu-HU" altLang="en-US"/>
              <a:t>-flex. digitorum superficialis</a:t>
            </a:r>
          </a:p>
          <a:p>
            <a:r>
              <a:rPr lang="hu-HU" altLang="en-US"/>
              <a:t>-flex. digitorum profundus</a:t>
            </a:r>
          </a:p>
          <a:p>
            <a:r>
              <a:rPr lang="hu-HU" altLang="en-US"/>
              <a:t>-flex. pollicis longus</a:t>
            </a:r>
          </a:p>
          <a:p>
            <a:r>
              <a:rPr lang="hu-HU" altLang="en-US"/>
              <a:t>-flex. carpi radialis</a:t>
            </a:r>
          </a:p>
          <a:p>
            <a:r>
              <a:rPr lang="hu-HU" altLang="en-US"/>
              <a:t>-median nerve</a:t>
            </a:r>
          </a:p>
        </p:txBody>
      </p:sp>
      <p:sp>
        <p:nvSpPr>
          <p:cNvPr id="11277" name="Szövegdoboz 19">
            <a:extLst>
              <a:ext uri="{FF2B5EF4-FFF2-40B4-BE49-F238E27FC236}">
                <a16:creationId xmlns:a16="http://schemas.microsoft.com/office/drawing/2014/main" id="{26BDD837-31CE-99D9-9047-DDC21F870D01}"/>
              </a:ext>
            </a:extLst>
          </p:cNvPr>
          <p:cNvSpPr txBox="1">
            <a:spLocks noChangeArrowheads="1"/>
          </p:cNvSpPr>
          <p:nvPr/>
        </p:nvSpPr>
        <p:spPr bwMode="auto">
          <a:xfrm>
            <a:off x="63500" y="1062832"/>
            <a:ext cx="1361527" cy="120032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hu-HU" altLang="en-US" dirty="0">
                <a:solidFill>
                  <a:srgbClr val="000000"/>
                </a:solidFill>
              </a:rPr>
              <a:t>Content: </a:t>
            </a:r>
          </a:p>
          <a:p>
            <a:r>
              <a:rPr lang="hu-HU" altLang="en-US" dirty="0"/>
              <a:t>-ulnar artery</a:t>
            </a:r>
          </a:p>
          <a:p>
            <a:r>
              <a:rPr lang="hu-HU" altLang="en-US" dirty="0"/>
              <a:t>-ulnar nerve</a:t>
            </a:r>
            <a:endParaRPr lang="en-GB" altLang="en-US" dirty="0"/>
          </a:p>
          <a:p>
            <a:r>
              <a:rPr lang="en-GB" altLang="en-US" dirty="0"/>
              <a:t>- ulnar veins</a:t>
            </a:r>
            <a:endParaRPr lang="hu-HU" altLang="en-US" dirty="0"/>
          </a:p>
        </p:txBody>
      </p:sp>
      <p:cxnSp>
        <p:nvCxnSpPr>
          <p:cNvPr id="24" name="Egyenes összekötő nyíllal 23">
            <a:extLst>
              <a:ext uri="{FF2B5EF4-FFF2-40B4-BE49-F238E27FC236}">
                <a16:creationId xmlns:a16="http://schemas.microsoft.com/office/drawing/2014/main" id="{936A381F-D7A7-153D-2BB3-29780F31F5DC}"/>
              </a:ext>
            </a:extLst>
          </p:cNvPr>
          <p:cNvCxnSpPr/>
          <p:nvPr/>
        </p:nvCxnSpPr>
        <p:spPr>
          <a:xfrm>
            <a:off x="2092325" y="1681163"/>
            <a:ext cx="935038" cy="2301875"/>
          </a:xfrm>
          <a:prstGeom prst="straightConnector1">
            <a:avLst/>
          </a:prstGeom>
          <a:ln w="635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 name="Szövegdoboz 19">
            <a:extLst>
              <a:ext uri="{FF2B5EF4-FFF2-40B4-BE49-F238E27FC236}">
                <a16:creationId xmlns:a16="http://schemas.microsoft.com/office/drawing/2014/main" id="{4D5D596B-95B1-2231-A058-6C5A23233A1C}"/>
              </a:ext>
            </a:extLst>
          </p:cNvPr>
          <p:cNvSpPr txBox="1">
            <a:spLocks noChangeArrowheads="1"/>
          </p:cNvSpPr>
          <p:nvPr/>
        </p:nvSpPr>
        <p:spPr bwMode="auto">
          <a:xfrm>
            <a:off x="46712" y="-14386"/>
            <a:ext cx="3775329" cy="107721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r>
              <a:rPr lang="hu-HU" altLang="en-US" sz="3200" b="1" dirty="0">
                <a:solidFill>
                  <a:srgbClr val="C00000"/>
                </a:solidFill>
              </a:rPr>
              <a:t>Ulnar canal</a:t>
            </a:r>
            <a:br>
              <a:rPr lang="en-GB" altLang="en-US" sz="3200" b="1" dirty="0">
                <a:solidFill>
                  <a:srgbClr val="C00000"/>
                </a:solidFill>
              </a:rPr>
            </a:br>
            <a:r>
              <a:rPr lang="en-GB" altLang="en-US" sz="3200" b="1" dirty="0">
                <a:solidFill>
                  <a:srgbClr val="C00000"/>
                </a:solidFill>
              </a:rPr>
              <a:t>(</a:t>
            </a:r>
            <a:r>
              <a:rPr lang="en-GB" altLang="en-US" sz="3200" b="1" dirty="0" err="1">
                <a:solidFill>
                  <a:srgbClr val="C00000"/>
                </a:solidFill>
              </a:rPr>
              <a:t>canalis</a:t>
            </a:r>
            <a:r>
              <a:rPr lang="en-GB" altLang="en-US" sz="3200" b="1" dirty="0">
                <a:solidFill>
                  <a:srgbClr val="C00000"/>
                </a:solidFill>
              </a:rPr>
              <a:t> carpi </a:t>
            </a:r>
            <a:r>
              <a:rPr lang="en-GB" altLang="en-US" sz="3200" b="1" dirty="0" err="1">
                <a:solidFill>
                  <a:srgbClr val="C00000"/>
                </a:solidFill>
              </a:rPr>
              <a:t>ulnaris</a:t>
            </a:r>
            <a:r>
              <a:rPr lang="en-GB" altLang="en-US" sz="3200" b="1" dirty="0">
                <a:solidFill>
                  <a:srgbClr val="C00000"/>
                </a:solidFill>
              </a:rPr>
              <a:t>)</a:t>
            </a:r>
            <a:endParaRPr lang="hu-HU" altLang="en-US" sz="3200" b="1" dirty="0">
              <a:solidFill>
                <a:srgbClr val="C00000"/>
              </a:solidFill>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3"/>
          <p:cNvSpPr>
            <a:spLocks noGrp="1" noChangeArrowheads="1"/>
          </p:cNvSpPr>
          <p:nvPr>
            <p:ph type="body" idx="4294967295"/>
          </p:nvPr>
        </p:nvSpPr>
        <p:spPr>
          <a:xfrm>
            <a:off x="0" y="0"/>
            <a:ext cx="9144000" cy="6858000"/>
          </a:xfrm>
        </p:spPr>
        <p:txBody>
          <a:bodyPr/>
          <a:lstStyle/>
          <a:p>
            <a:pPr eaLnBrk="1" hangingPunct="1">
              <a:buFontTx/>
              <a:buNone/>
              <a:defRPr/>
            </a:pPr>
            <a:r>
              <a:rPr lang="sr-Latn-CS" altLang="en-US" dirty="0">
                <a:effectLst>
                  <a:outerShdw blurRad="38100" dist="38100" dir="2700000" algn="tl">
                    <a:srgbClr val="C0C0C0"/>
                  </a:outerShdw>
                </a:effectLst>
              </a:rPr>
              <a:t>  </a:t>
            </a:r>
            <a:r>
              <a:rPr lang="en-GB" altLang="en-US" dirty="0">
                <a:effectLst>
                  <a:outerShdw blurRad="38100" dist="38100" dir="2700000" algn="tl">
                    <a:srgbClr val="C0C0C0"/>
                  </a:outerShdw>
                </a:effectLst>
              </a:rPr>
              <a:t>   </a:t>
            </a:r>
            <a:r>
              <a:rPr lang="sr-Latn-CS" altLang="en-US" dirty="0">
                <a:effectLst>
                  <a:outerShdw blurRad="38100" dist="38100" dir="2700000" algn="tl">
                    <a:srgbClr val="C0C0C0"/>
                  </a:outerShdw>
                </a:effectLst>
              </a:rPr>
              <a:t>CANALIS CAR</a:t>
            </a:r>
            <a:r>
              <a:rPr lang="en-GB" altLang="en-US" dirty="0">
                <a:effectLst>
                  <a:outerShdw blurRad="38100" dist="38100" dir="2700000" algn="tl">
                    <a:srgbClr val="C0C0C0"/>
                  </a:outerShdw>
                </a:effectLst>
              </a:rPr>
              <a:t>PI ULNARIS</a:t>
            </a:r>
            <a:r>
              <a:rPr lang="sr-Latn-CS" altLang="en-US" dirty="0">
                <a:effectLst>
                  <a:outerShdw blurRad="38100" dist="38100" dir="2700000" algn="tl">
                    <a:srgbClr val="C0C0C0"/>
                  </a:outerShdw>
                </a:effectLst>
              </a:rPr>
              <a:t> </a:t>
            </a:r>
            <a:r>
              <a:rPr lang="en-GB" altLang="en-US" dirty="0">
                <a:effectLst>
                  <a:outerShdw blurRad="38100" dist="38100" dir="2700000" algn="tl">
                    <a:srgbClr val="C0C0C0"/>
                  </a:outerShdw>
                </a:effectLst>
              </a:rPr>
              <a:t>(ULNAR CANAL)</a:t>
            </a:r>
          </a:p>
          <a:p>
            <a:pPr eaLnBrk="1" hangingPunct="1">
              <a:buFontTx/>
              <a:buNone/>
              <a:defRPr/>
            </a:pPr>
            <a:endParaRPr lang="sr-Latn-CS" altLang="en-US" sz="1800" dirty="0">
              <a:effectLst>
                <a:outerShdw blurRad="38100" dist="38100" dir="2700000" algn="tl">
                  <a:srgbClr val="C0C0C0"/>
                </a:outerShdw>
              </a:effectLst>
            </a:endParaRPr>
          </a:p>
          <a:p>
            <a:pPr eaLnBrk="1" hangingPunct="1">
              <a:buNone/>
              <a:defRPr/>
            </a:pPr>
            <a:r>
              <a:rPr lang="sr-Latn-CS" altLang="en-US" sz="2000" dirty="0">
                <a:effectLst>
                  <a:outerShdw blurRad="38100" dist="38100" dir="2700000" algn="tl">
                    <a:srgbClr val="C0C0C0"/>
                  </a:outerShdw>
                </a:effectLst>
              </a:rPr>
              <a:t>    - </a:t>
            </a:r>
            <a:r>
              <a:rPr lang="en-GB" altLang="en-US" sz="2000" dirty="0">
                <a:effectLst>
                  <a:outerShdw blurRad="38100" dist="38100" dir="2700000" algn="tl">
                    <a:srgbClr val="C0C0C0"/>
                  </a:outerShdw>
                </a:effectLst>
              </a:rPr>
              <a:t>Located at the anterior side of the wrist, superficial to the medial part of</a:t>
            </a:r>
            <a:br>
              <a:rPr lang="en-GB" altLang="en-US" sz="2000" dirty="0">
                <a:effectLst>
                  <a:outerShdw blurRad="38100" dist="38100" dir="2700000" algn="tl">
                    <a:srgbClr val="C0C0C0"/>
                  </a:outerShdw>
                </a:effectLst>
              </a:rPr>
            </a:br>
            <a:r>
              <a:rPr lang="en-GB" altLang="en-US" sz="2000" dirty="0">
                <a:effectLst>
                  <a:outerShdw blurRad="38100" dist="38100" dir="2700000" algn="tl">
                    <a:srgbClr val="C0C0C0"/>
                  </a:outerShdw>
                </a:effectLst>
              </a:rPr>
              <a:t> </a:t>
            </a:r>
            <a:r>
              <a:rPr lang="en-GB" altLang="en-US" sz="2000" dirty="0" err="1">
                <a:effectLst>
                  <a:outerShdw blurRad="38100" dist="38100" dir="2700000" algn="tl">
                    <a:srgbClr val="C0C0C0"/>
                  </a:outerShdw>
                </a:effectLst>
              </a:rPr>
              <a:t>canalis</a:t>
            </a:r>
            <a:r>
              <a:rPr lang="en-GB" altLang="en-US" sz="2000" dirty="0">
                <a:effectLst>
                  <a:outerShdw blurRad="38100" dist="38100" dir="2700000" algn="tl">
                    <a:srgbClr val="C0C0C0"/>
                  </a:outerShdw>
                </a:effectLst>
              </a:rPr>
              <a:t> </a:t>
            </a:r>
            <a:r>
              <a:rPr lang="en-GB" altLang="en-US" sz="2000" dirty="0" err="1">
                <a:effectLst>
                  <a:outerShdw blurRad="38100" dist="38100" dir="2700000" algn="tl">
                    <a:srgbClr val="C0C0C0"/>
                  </a:outerShdw>
                </a:effectLst>
              </a:rPr>
              <a:t>carpalis</a:t>
            </a:r>
            <a:endParaRPr lang="en-GB" altLang="en-US" sz="2000" dirty="0">
              <a:effectLst>
                <a:outerShdw blurRad="38100" dist="38100" dir="2700000" algn="tl">
                  <a:srgbClr val="C0C0C0"/>
                </a:outerShdw>
              </a:effectLst>
            </a:endParaRPr>
          </a:p>
          <a:p>
            <a:pPr eaLnBrk="1" hangingPunct="1">
              <a:buNone/>
              <a:defRPr/>
            </a:pPr>
            <a:r>
              <a:rPr lang="en-GB" altLang="en-US" sz="2000" dirty="0">
                <a:effectLst>
                  <a:outerShdw blurRad="38100" dist="38100" dir="2700000" algn="tl">
                    <a:srgbClr val="C0C0C0"/>
                  </a:outerShdw>
                </a:effectLst>
              </a:rPr>
              <a:t>    - </a:t>
            </a:r>
            <a:r>
              <a:rPr lang="en-GB" sz="2000" b="0" i="0" dirty="0">
                <a:solidFill>
                  <a:srgbClr val="32323C"/>
                </a:solidFill>
                <a:effectLst/>
              </a:rPr>
              <a:t>The </a:t>
            </a:r>
            <a:r>
              <a:rPr lang="en-GB" sz="2000" b="1" i="0" dirty="0">
                <a:solidFill>
                  <a:srgbClr val="32323C"/>
                </a:solidFill>
                <a:effectLst/>
              </a:rPr>
              <a:t>ulnar canal </a:t>
            </a:r>
            <a:r>
              <a:rPr lang="en-GB" sz="2000" b="0" i="0" dirty="0">
                <a:solidFill>
                  <a:srgbClr val="32323C"/>
                </a:solidFill>
                <a:effectLst/>
              </a:rPr>
              <a:t>is approximately 4cm in length. It extends from the</a:t>
            </a:r>
            <a:br>
              <a:rPr lang="en-GB" sz="2000" b="0" i="0" dirty="0">
                <a:solidFill>
                  <a:srgbClr val="32323C"/>
                </a:solidFill>
                <a:effectLst/>
              </a:rPr>
            </a:br>
            <a:r>
              <a:rPr lang="en-GB" sz="2000" b="0" i="0" dirty="0">
                <a:solidFill>
                  <a:srgbClr val="32323C"/>
                </a:solidFill>
                <a:effectLst/>
              </a:rPr>
              <a:t>  proximal aspect of the pisiform bone to the origin of the hypothenar</a:t>
            </a:r>
            <a:br>
              <a:rPr lang="en-GB" sz="2000" b="0" i="0" dirty="0">
                <a:solidFill>
                  <a:srgbClr val="32323C"/>
                </a:solidFill>
                <a:effectLst/>
              </a:rPr>
            </a:br>
            <a:r>
              <a:rPr lang="en-GB" sz="2000" b="0" i="0" dirty="0">
                <a:solidFill>
                  <a:srgbClr val="32323C"/>
                </a:solidFill>
                <a:effectLst/>
              </a:rPr>
              <a:t>  muscles at the hook of hamate.</a:t>
            </a:r>
          </a:p>
          <a:p>
            <a:pPr algn="just"/>
            <a:r>
              <a:rPr lang="en-GB" sz="2000" b="0" i="0" dirty="0">
                <a:solidFill>
                  <a:srgbClr val="32323C"/>
                </a:solidFill>
                <a:effectLst/>
              </a:rPr>
              <a:t>Its borders consist of:</a:t>
            </a:r>
          </a:p>
          <a:p>
            <a:pPr algn="just">
              <a:buFont typeface="Arial" panose="020B0604020202020204" pitchFamily="34" charset="0"/>
              <a:buChar char="•"/>
            </a:pPr>
            <a:r>
              <a:rPr lang="en-GB" sz="2000" b="1" i="0" dirty="0">
                <a:solidFill>
                  <a:srgbClr val="32323C"/>
                </a:solidFill>
                <a:effectLst/>
              </a:rPr>
              <a:t>Medial (ulnar) </a:t>
            </a:r>
            <a:r>
              <a:rPr lang="en-GB" sz="2000" b="0" i="0" dirty="0">
                <a:solidFill>
                  <a:srgbClr val="32323C"/>
                </a:solidFill>
                <a:effectLst/>
              </a:rPr>
              <a:t>– pisiform, flexor carpi </a:t>
            </a:r>
            <a:r>
              <a:rPr lang="en-GB" sz="2000" b="0" i="0" dirty="0" err="1">
                <a:solidFill>
                  <a:srgbClr val="32323C"/>
                </a:solidFill>
                <a:effectLst/>
              </a:rPr>
              <a:t>ulnaris</a:t>
            </a:r>
            <a:r>
              <a:rPr lang="en-GB" sz="2000" b="0" i="0" dirty="0">
                <a:solidFill>
                  <a:srgbClr val="32323C"/>
                </a:solidFill>
                <a:effectLst/>
              </a:rPr>
              <a:t> tendon, abductor </a:t>
            </a:r>
            <a:r>
              <a:rPr lang="en-GB" sz="2000" b="0" i="0" dirty="0" err="1">
                <a:solidFill>
                  <a:srgbClr val="32323C"/>
                </a:solidFill>
                <a:effectLst/>
              </a:rPr>
              <a:t>digiti</a:t>
            </a:r>
            <a:r>
              <a:rPr lang="en-GB" sz="2000" b="0" i="0" dirty="0">
                <a:solidFill>
                  <a:srgbClr val="32323C"/>
                </a:solidFill>
                <a:effectLst/>
              </a:rPr>
              <a:t> </a:t>
            </a:r>
            <a:r>
              <a:rPr lang="en-GB" sz="2000" b="0" i="0" dirty="0" err="1">
                <a:solidFill>
                  <a:srgbClr val="32323C"/>
                </a:solidFill>
                <a:effectLst/>
              </a:rPr>
              <a:t>minimi</a:t>
            </a:r>
            <a:r>
              <a:rPr lang="en-GB" sz="2000" b="0" i="0" dirty="0">
                <a:solidFill>
                  <a:srgbClr val="32323C"/>
                </a:solidFill>
                <a:effectLst/>
              </a:rPr>
              <a:t> muscle.</a:t>
            </a:r>
          </a:p>
          <a:p>
            <a:pPr algn="just">
              <a:buFont typeface="Arial" panose="020B0604020202020204" pitchFamily="34" charset="0"/>
              <a:buChar char="•"/>
            </a:pPr>
            <a:r>
              <a:rPr lang="en-GB" sz="2000" b="1" i="0" dirty="0">
                <a:solidFill>
                  <a:srgbClr val="32323C"/>
                </a:solidFill>
                <a:effectLst/>
              </a:rPr>
              <a:t>Lateral (radial) </a:t>
            </a:r>
            <a:r>
              <a:rPr lang="en-GB" sz="2000" b="0" i="0" dirty="0">
                <a:solidFill>
                  <a:srgbClr val="32323C"/>
                </a:solidFill>
                <a:effectLst/>
              </a:rPr>
              <a:t>– hook of hamate.</a:t>
            </a:r>
          </a:p>
          <a:p>
            <a:pPr algn="just">
              <a:buFont typeface="Arial" panose="020B0604020202020204" pitchFamily="34" charset="0"/>
              <a:buChar char="•"/>
            </a:pPr>
            <a:r>
              <a:rPr lang="en-GB" sz="2000" b="1" i="0" dirty="0">
                <a:solidFill>
                  <a:srgbClr val="32323C"/>
                </a:solidFill>
                <a:effectLst/>
              </a:rPr>
              <a:t>Roof</a:t>
            </a:r>
            <a:r>
              <a:rPr lang="en-GB" sz="2000" b="0" i="0" dirty="0">
                <a:solidFill>
                  <a:srgbClr val="32323C"/>
                </a:solidFill>
                <a:effectLst/>
              </a:rPr>
              <a:t> – palmar carpal ligament (part of m. flexor carpi </a:t>
            </a:r>
            <a:r>
              <a:rPr lang="en-GB" sz="2000" b="0" i="0" dirty="0" err="1">
                <a:solidFill>
                  <a:srgbClr val="32323C"/>
                </a:solidFill>
                <a:effectLst/>
              </a:rPr>
              <a:t>ulnaris</a:t>
            </a:r>
            <a:r>
              <a:rPr lang="en-GB" sz="2000" b="0" i="0" dirty="0">
                <a:solidFill>
                  <a:srgbClr val="32323C"/>
                </a:solidFill>
                <a:effectLst/>
              </a:rPr>
              <a:t>)</a:t>
            </a:r>
          </a:p>
          <a:p>
            <a:pPr algn="just">
              <a:buFont typeface="Arial" panose="020B0604020202020204" pitchFamily="34" charset="0"/>
              <a:buChar char="•"/>
            </a:pPr>
            <a:r>
              <a:rPr lang="en-GB" sz="2000" b="1" i="0" dirty="0">
                <a:solidFill>
                  <a:srgbClr val="32323C"/>
                </a:solidFill>
                <a:effectLst/>
              </a:rPr>
              <a:t>Floor</a:t>
            </a:r>
            <a:r>
              <a:rPr lang="en-GB" sz="2000" b="0" i="0" dirty="0">
                <a:solidFill>
                  <a:srgbClr val="32323C"/>
                </a:solidFill>
                <a:effectLst/>
              </a:rPr>
              <a:t> – flexor retinaculum, </a:t>
            </a:r>
            <a:r>
              <a:rPr lang="en-GB" sz="2000" b="0" i="0" dirty="0" err="1">
                <a:solidFill>
                  <a:srgbClr val="32323C"/>
                </a:solidFill>
                <a:effectLst/>
              </a:rPr>
              <a:t>pisohamate</a:t>
            </a:r>
            <a:r>
              <a:rPr lang="en-GB" sz="2000" b="0" i="0" dirty="0">
                <a:solidFill>
                  <a:srgbClr val="32323C"/>
                </a:solidFill>
                <a:effectLst/>
              </a:rPr>
              <a:t> ligament, and hypothenar muscles</a:t>
            </a:r>
          </a:p>
          <a:p>
            <a:pPr marL="0" indent="0" algn="just">
              <a:buNone/>
            </a:pPr>
            <a:endParaRPr lang="en-GB" sz="2000" b="0" i="0" dirty="0">
              <a:solidFill>
                <a:srgbClr val="32323C"/>
              </a:solidFill>
              <a:effectLst/>
            </a:endParaRPr>
          </a:p>
          <a:p>
            <a:pPr eaLnBrk="1" hangingPunct="1">
              <a:buFontTx/>
              <a:buNone/>
              <a:defRPr/>
            </a:pPr>
            <a:r>
              <a:rPr lang="sr-Latn-CS" altLang="en-US" sz="2000" dirty="0">
                <a:effectLst>
                  <a:outerShdw blurRad="38100" dist="38100" dir="2700000" algn="tl">
                    <a:srgbClr val="C0C0C0"/>
                  </a:outerShdw>
                </a:effectLst>
              </a:rPr>
              <a:t>    - </a:t>
            </a:r>
            <a:r>
              <a:rPr lang="en-GB" altLang="en-US" sz="2000" dirty="0">
                <a:effectLst>
                  <a:outerShdw blurRad="38100" dist="38100" dir="2700000" algn="tl">
                    <a:srgbClr val="C0C0C0"/>
                  </a:outerShdw>
                </a:effectLst>
              </a:rPr>
              <a:t>Contents:</a:t>
            </a:r>
            <a:r>
              <a:rPr lang="sr-Latn-CS" altLang="en-US" sz="2000" dirty="0">
                <a:effectLst>
                  <a:outerShdw blurRad="38100" dist="38100" dir="2700000" algn="tl">
                    <a:srgbClr val="C0C0C0"/>
                  </a:outerShdw>
                </a:effectLst>
              </a:rPr>
              <a:t> a. v. n. </a:t>
            </a:r>
            <a:r>
              <a:rPr lang="sr-Latn-CS" altLang="en-US" sz="2000" dirty="0" err="1">
                <a:effectLst>
                  <a:outerShdw blurRad="38100" dist="38100" dir="2700000" algn="tl">
                    <a:srgbClr val="C0C0C0"/>
                  </a:outerShdw>
                </a:effectLst>
              </a:rPr>
              <a:t>ulnari</a:t>
            </a:r>
            <a:r>
              <a:rPr lang="en-GB" altLang="en-US" sz="2000" dirty="0">
                <a:effectLst>
                  <a:outerShdw blurRad="38100" dist="38100" dir="2700000" algn="tl">
                    <a:srgbClr val="C0C0C0"/>
                  </a:outerShdw>
                </a:effectLst>
              </a:rPr>
              <a:t>s</a:t>
            </a:r>
            <a:endParaRPr lang="sr-Latn-CS" altLang="en-US" sz="2000" dirty="0">
              <a:effectLst>
                <a:outerShdw blurRad="38100" dist="38100" dir="2700000" algn="tl">
                  <a:srgbClr val="C0C0C0"/>
                </a:outerShdw>
              </a:effectLst>
            </a:endParaRPr>
          </a:p>
        </p:txBody>
      </p:sp>
    </p:spTree>
    <p:extLst>
      <p:ext uri="{BB962C8B-B14F-4D97-AF65-F5344CB8AC3E}">
        <p14:creationId xmlns:p14="http://schemas.microsoft.com/office/powerpoint/2010/main" val="2317284374"/>
      </p:ext>
    </p:extLst>
  </p:cSld>
  <p:clrMapOvr>
    <a:masterClrMapping/>
  </p:clrMapOvr>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3"/>
          <p:cNvSpPr>
            <a:spLocks noGrp="1" noChangeArrowheads="1"/>
          </p:cNvSpPr>
          <p:nvPr>
            <p:ph type="body" idx="4294967295"/>
          </p:nvPr>
        </p:nvSpPr>
        <p:spPr>
          <a:xfrm>
            <a:off x="0" y="0"/>
            <a:ext cx="9144000" cy="6858000"/>
          </a:xfrm>
        </p:spPr>
        <p:txBody>
          <a:bodyPr/>
          <a:lstStyle/>
          <a:p>
            <a:pPr eaLnBrk="1" hangingPunct="1">
              <a:defRPr/>
            </a:pPr>
            <a:r>
              <a:rPr lang="sr-Latn-CS" altLang="en-US">
                <a:effectLst>
                  <a:outerShdw blurRad="38100" dist="38100" dir="2700000" algn="tl">
                    <a:srgbClr val="C0C0C0"/>
                  </a:outerShdw>
                </a:effectLst>
              </a:rPr>
              <a:t>                     CANALIS CARPI</a:t>
            </a:r>
          </a:p>
        </p:txBody>
      </p:sp>
      <p:pic>
        <p:nvPicPr>
          <p:cNvPr id="115715" name="Picture 4" descr="slika 2"/>
          <p:cNvPicPr>
            <a:picLocks noChangeAspect="1" noChangeArrowheads="1"/>
          </p:cNvPicPr>
          <p:nvPr/>
        </p:nvPicPr>
        <p:blipFill>
          <a:blip r:embed="rId2" cstate="print"/>
          <a:srcRect/>
          <a:stretch>
            <a:fillRect/>
          </a:stretch>
        </p:blipFill>
        <p:spPr bwMode="auto">
          <a:xfrm>
            <a:off x="250825" y="549275"/>
            <a:ext cx="8713788" cy="6119813"/>
          </a:xfrm>
          <a:prstGeom prst="rect">
            <a:avLst/>
          </a:prstGeom>
          <a:noFill/>
          <a:ln w="9525">
            <a:noFill/>
            <a:miter lim="800000"/>
            <a:headEnd/>
            <a:tailEnd/>
          </a:ln>
        </p:spPr>
      </p:pic>
    </p:spTree>
  </p:cSld>
  <p:clrMapOvr>
    <a:masterClrMapping/>
  </p:clrMapOvr>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3"/>
          <p:cNvSpPr>
            <a:spLocks noGrp="1" noChangeArrowheads="1"/>
          </p:cNvSpPr>
          <p:nvPr>
            <p:ph type="body" idx="4294967295"/>
          </p:nvPr>
        </p:nvSpPr>
        <p:spPr>
          <a:xfrm>
            <a:off x="0" y="0"/>
            <a:ext cx="9144000" cy="6858000"/>
          </a:xfrm>
        </p:spPr>
        <p:txBody>
          <a:bodyPr/>
          <a:lstStyle/>
          <a:p>
            <a:pPr eaLnBrk="1" hangingPunct="1">
              <a:defRPr/>
            </a:pPr>
            <a:r>
              <a:rPr lang="sr-Latn-CS" altLang="en-US" dirty="0">
                <a:effectLst>
                  <a:outerShdw blurRad="38100" dist="38100" dir="2700000" algn="tl">
                    <a:srgbClr val="C0C0C0"/>
                  </a:outerShdw>
                </a:effectLst>
              </a:rPr>
              <a:t> </a:t>
            </a:r>
            <a:r>
              <a:rPr lang="en-GB" altLang="en-US" dirty="0">
                <a:effectLst>
                  <a:outerShdw blurRad="38100" dist="38100" dir="2700000" algn="tl">
                    <a:srgbClr val="C0C0C0"/>
                  </a:outerShdw>
                </a:effectLst>
              </a:rPr>
              <a:t>SUPERFICIAL LAYER OF PALMAR SIDE</a:t>
            </a:r>
            <a:endParaRPr lang="sr-Latn-CS" altLang="en-US" dirty="0">
              <a:effectLst>
                <a:outerShdw blurRad="38100" dist="38100" dir="2700000" algn="tl">
                  <a:srgbClr val="C0C0C0"/>
                </a:outerShdw>
              </a:effectLst>
            </a:endParaRPr>
          </a:p>
        </p:txBody>
      </p:sp>
      <p:pic>
        <p:nvPicPr>
          <p:cNvPr id="116739" name="Picture 4" descr="slika 31"/>
          <p:cNvPicPr>
            <a:picLocks noChangeAspect="1" noChangeArrowheads="1"/>
          </p:cNvPicPr>
          <p:nvPr/>
        </p:nvPicPr>
        <p:blipFill>
          <a:blip r:embed="rId2" cstate="print"/>
          <a:srcRect/>
          <a:stretch>
            <a:fillRect/>
          </a:stretch>
        </p:blipFill>
        <p:spPr bwMode="auto">
          <a:xfrm>
            <a:off x="179388" y="549275"/>
            <a:ext cx="8713787" cy="6048375"/>
          </a:xfrm>
          <a:prstGeom prst="rect">
            <a:avLst/>
          </a:prstGeom>
          <a:noFill/>
          <a:ln w="9525">
            <a:noFill/>
            <a:miter lim="800000"/>
            <a:headEnd/>
            <a:tailEnd/>
          </a:ln>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4"/>
          <p:cNvPicPr>
            <a:picLocks noChangeAspect="1" noChangeArrowheads="1"/>
          </p:cNvPicPr>
          <p:nvPr/>
        </p:nvPicPr>
        <p:blipFill>
          <a:blip r:embed="rId2" cstate="print"/>
          <a:srcRect l="7982" r="37869" b="38387"/>
          <a:stretch>
            <a:fillRect/>
          </a:stretch>
        </p:blipFill>
        <p:spPr bwMode="auto">
          <a:xfrm>
            <a:off x="539750" y="115888"/>
            <a:ext cx="7889875" cy="6742112"/>
          </a:xfrm>
          <a:prstGeom prst="rect">
            <a:avLst/>
          </a:prstGeom>
          <a:noFill/>
          <a:ln w="9525">
            <a:noFill/>
            <a:miter lim="800000"/>
            <a:headEnd/>
            <a:tailEnd/>
          </a:ln>
        </p:spPr>
      </p:pic>
    </p:spTree>
    <p:extLst>
      <p:ext uri="{BB962C8B-B14F-4D97-AF65-F5344CB8AC3E}">
        <p14:creationId xmlns:p14="http://schemas.microsoft.com/office/powerpoint/2010/main" val="139225556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5214907"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SHOULDER</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94038" y="702062"/>
            <a:ext cx="8059268" cy="5774858"/>
          </a:xfrm>
        </p:spPr>
        <p:txBody>
          <a:bodyPr/>
          <a:lstStyle/>
          <a:p>
            <a:pPr eaLnBrk="1" hangingPunct="1">
              <a:buNone/>
              <a:defRPr/>
            </a:pPr>
            <a:r>
              <a:rPr lang="en-GB" sz="1800" b="1" dirty="0">
                <a:solidFill>
                  <a:srgbClr val="FF0000"/>
                </a:solidFill>
              </a:rPr>
              <a:t>Posterior </a:t>
            </a:r>
            <a:r>
              <a:rPr lang="en-GB" sz="1800" b="1" dirty="0" err="1">
                <a:solidFill>
                  <a:srgbClr val="FF0000"/>
                </a:solidFill>
              </a:rPr>
              <a:t>Axio</a:t>
            </a:r>
            <a:r>
              <a:rPr lang="en-GB" sz="1800" b="1" dirty="0">
                <a:solidFill>
                  <a:srgbClr val="FF0000"/>
                </a:solidFill>
              </a:rPr>
              <a:t>-Appendicular and Scapulohumeral Muscles</a:t>
            </a:r>
            <a:r>
              <a:rPr lang="sr-Latn-CS" altLang="en-US" sz="1800" b="1" dirty="0">
                <a:solidFill>
                  <a:srgbClr val="FF0000"/>
                </a:solidFill>
                <a:effectLst>
                  <a:outerShdw blurRad="38100" dist="38100" dir="2700000" algn="tl">
                    <a:srgbClr val="C0C0C0"/>
                  </a:outerShdw>
                </a:effectLst>
              </a:rPr>
              <a:t>:</a:t>
            </a:r>
            <a:endParaRPr lang="en-GB" altLang="en-US" sz="1800" b="1" dirty="0">
              <a:solidFill>
                <a:srgbClr val="FF0000"/>
              </a:solidFill>
              <a:effectLst>
                <a:outerShdw blurRad="38100" dist="38100" dir="2700000" algn="tl">
                  <a:srgbClr val="C0C0C0"/>
                </a:outerShdw>
              </a:effectLst>
            </a:endParaRPr>
          </a:p>
          <a:p>
            <a:pPr eaLnBrk="1" hangingPunct="1">
              <a:buNone/>
              <a:defRPr/>
            </a:pPr>
            <a:endParaRPr lang="en-GB" altLang="en-US" sz="1800" b="1" dirty="0">
              <a:solidFill>
                <a:srgbClr val="FF0000"/>
              </a:solidFill>
              <a:effectLst>
                <a:outerShdw blurRad="38100" dist="38100" dir="2700000" algn="tl">
                  <a:srgbClr val="C0C0C0"/>
                </a:outerShdw>
              </a:effectLst>
            </a:endParaRPr>
          </a:p>
          <a:p>
            <a:pPr eaLnBrk="1" hangingPunct="1">
              <a:buNone/>
              <a:defRPr/>
            </a:pPr>
            <a:r>
              <a:rPr lang="en-GB" altLang="en-US" sz="1800" b="1" dirty="0">
                <a:solidFill>
                  <a:srgbClr val="FF0000"/>
                </a:solidFill>
                <a:effectLst>
                  <a:outerShdw blurRad="38100" dist="38100" dir="2700000" algn="tl">
                    <a:srgbClr val="C0C0C0"/>
                  </a:outerShdw>
                </a:effectLst>
              </a:rPr>
              <a:t>* </a:t>
            </a:r>
            <a:r>
              <a:rPr lang="en-GB" sz="1800" u="sng" dirty="0">
                <a:solidFill>
                  <a:srgbClr val="FF0000"/>
                </a:solidFill>
              </a:rPr>
              <a:t>Superficial posterior </a:t>
            </a:r>
            <a:r>
              <a:rPr lang="en-GB" sz="1800" u="sng" dirty="0" err="1">
                <a:solidFill>
                  <a:srgbClr val="FF0000"/>
                </a:solidFill>
              </a:rPr>
              <a:t>axio</a:t>
            </a:r>
            <a:r>
              <a:rPr lang="en-GB" sz="1800" u="sng" dirty="0">
                <a:solidFill>
                  <a:srgbClr val="FF0000"/>
                </a:solidFill>
              </a:rPr>
              <a:t>-appendicular (extrinsic shoulder) muscles:</a:t>
            </a:r>
            <a:endParaRPr lang="sr-Latn-CS" altLang="en-US" sz="1800" b="1" u="sng" dirty="0">
              <a:solidFill>
                <a:srgbClr val="FF0000"/>
              </a:solidFill>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 m. trapezius</a:t>
            </a:r>
          </a:p>
          <a:p>
            <a:pPr eaLnBrk="1" hangingPunct="1">
              <a:buFontTx/>
              <a:buNone/>
              <a:defRPr/>
            </a:pPr>
            <a:r>
              <a:rPr lang="en-GB" altLang="en-US" sz="1800" b="1" dirty="0">
                <a:effectLst>
                  <a:outerShdw blurRad="38100" dist="38100" dir="2700000" algn="tl">
                    <a:srgbClr val="C0C0C0"/>
                  </a:outerShdw>
                </a:effectLst>
              </a:rPr>
              <a:t>     - m. latissimus dorsi</a:t>
            </a:r>
          </a:p>
          <a:p>
            <a:pPr eaLnBrk="1" hangingPunct="1">
              <a:buNone/>
              <a:defRPr/>
            </a:pPr>
            <a:r>
              <a:rPr lang="en-GB" altLang="en-US" sz="1800" b="1" dirty="0">
                <a:solidFill>
                  <a:srgbClr val="FF0000"/>
                </a:solidFill>
                <a:effectLst>
                  <a:outerShdw blurRad="38100" dist="38100" dir="2700000" algn="tl">
                    <a:srgbClr val="C0C0C0"/>
                  </a:outerShdw>
                </a:effectLst>
              </a:rPr>
              <a:t>* </a:t>
            </a:r>
            <a:r>
              <a:rPr lang="en-GB" sz="1800" u="sng" dirty="0">
                <a:solidFill>
                  <a:srgbClr val="FF0000"/>
                </a:solidFill>
              </a:rPr>
              <a:t>Deep posterior </a:t>
            </a:r>
            <a:r>
              <a:rPr lang="en-GB" sz="1800" u="sng" dirty="0" err="1">
                <a:solidFill>
                  <a:srgbClr val="FF0000"/>
                </a:solidFill>
              </a:rPr>
              <a:t>axio</a:t>
            </a:r>
            <a:r>
              <a:rPr lang="en-GB" sz="1800" u="sng" dirty="0">
                <a:solidFill>
                  <a:srgbClr val="FF0000"/>
                </a:solidFill>
              </a:rPr>
              <a:t>-appendicular (extrinsic shoulder) muscles:</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r>
              <a:rPr lang="sr-Cyrl-RS" altLang="en-US" sz="1800" b="1" dirty="0">
                <a:effectLst>
                  <a:outerShdw blurRad="38100" dist="38100" dir="2700000" algn="tl">
                    <a:srgbClr val="C0C0C0"/>
                  </a:outerShdw>
                </a:effectLst>
              </a:rPr>
              <a:t>- </a:t>
            </a:r>
            <a:r>
              <a:rPr lang="en-GB" altLang="en-US" sz="1800" b="1" dirty="0">
                <a:effectLst>
                  <a:outerShdw blurRad="38100" dist="38100" dir="2700000" algn="tl">
                    <a:srgbClr val="C0C0C0"/>
                  </a:outerShdw>
                </a:effectLst>
              </a:rPr>
              <a:t>m. </a:t>
            </a:r>
            <a:r>
              <a:rPr lang="en-GB" altLang="en-US" sz="1800" b="1" dirty="0" err="1">
                <a:effectLst>
                  <a:outerShdw blurRad="38100" dist="38100" dir="2700000" algn="tl">
                    <a:srgbClr val="C0C0C0"/>
                  </a:outerShdw>
                </a:effectLst>
              </a:rPr>
              <a:t>levator</a:t>
            </a:r>
            <a:r>
              <a:rPr lang="en-GB" altLang="en-US" sz="1800" b="1" dirty="0">
                <a:effectLst>
                  <a:outerShdw blurRad="38100" dist="38100" dir="2700000" algn="tl">
                    <a:srgbClr val="C0C0C0"/>
                  </a:outerShdw>
                </a:effectLst>
              </a:rPr>
              <a:t> scapulae </a:t>
            </a:r>
          </a:p>
          <a:p>
            <a:pPr eaLnBrk="1" hangingPunct="1">
              <a:buFontTx/>
              <a:buNone/>
              <a:defRPr/>
            </a:pPr>
            <a:r>
              <a:rPr lang="en-GB" altLang="en-US" sz="1800" b="1" dirty="0">
                <a:effectLst>
                  <a:outerShdw blurRad="38100" dist="38100" dir="2700000" algn="tl">
                    <a:srgbClr val="C0C0C0"/>
                  </a:outerShdw>
                </a:effectLst>
              </a:rPr>
              <a:t>	- m. rhomboideus</a:t>
            </a:r>
          </a:p>
          <a:p>
            <a:pPr eaLnBrk="1" hangingPunct="1">
              <a:buNone/>
              <a:defRPr/>
            </a:pPr>
            <a:r>
              <a:rPr lang="en-GB" altLang="en-US" sz="1800" b="1" dirty="0">
                <a:solidFill>
                  <a:srgbClr val="FF0000"/>
                </a:solidFill>
                <a:effectLst>
                  <a:outerShdw blurRad="38100" dist="38100" dir="2700000" algn="tl">
                    <a:srgbClr val="C0C0C0"/>
                  </a:outerShdw>
                </a:effectLst>
              </a:rPr>
              <a:t>* </a:t>
            </a:r>
            <a:r>
              <a:rPr lang="en-GB" sz="1800" u="sng" dirty="0">
                <a:solidFill>
                  <a:srgbClr val="FF0000"/>
                </a:solidFill>
              </a:rPr>
              <a:t>Scapulohumeral (intrinsic shoulder) muscles:</a:t>
            </a:r>
            <a:endParaRPr lang="sr-Latn-CS" altLang="en-US" sz="1800" b="1" u="sng" dirty="0">
              <a:solidFill>
                <a:srgbClr val="FF0000"/>
              </a:solidFill>
              <a:effectLst>
                <a:outerShdw blurRad="38100" dist="38100" dir="2700000" algn="tl">
                  <a:srgbClr val="C0C0C0"/>
                </a:outerShdw>
              </a:effectLst>
            </a:endParaRP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en-GB"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sr-Latn-CS" altLang="en-US" sz="1800" b="1" dirty="0" err="1">
                <a:effectLst>
                  <a:outerShdw blurRad="38100" dist="38100" dir="2700000" algn="tl">
                    <a:srgbClr val="C0C0C0"/>
                  </a:outerShdw>
                </a:effectLst>
              </a:rPr>
              <a:t>deltoideus</a:t>
            </a:r>
            <a:endParaRPr lang="en-GB" altLang="en-US" sz="1800" b="1" dirty="0">
              <a:effectLst>
                <a:outerShdw blurRad="38100" dist="38100" dir="2700000" algn="tl">
                  <a:srgbClr val="C0C0C0"/>
                </a:outerShdw>
              </a:effectLst>
            </a:endParaRPr>
          </a:p>
          <a:p>
            <a:pPr eaLnBrk="1" hangingPunct="1">
              <a:buFontTx/>
              <a:buNone/>
              <a:defRPr/>
            </a:pPr>
            <a:r>
              <a:rPr lang="en-US" altLang="en-US" sz="1800" b="1" dirty="0">
                <a:effectLst>
                  <a:outerShdw blurRad="38100" dist="38100" dir="2700000" algn="tl">
                    <a:srgbClr val="C0C0C0"/>
                  </a:outerShdw>
                </a:effectLst>
              </a:rPr>
              <a:t>	- m. teres major</a:t>
            </a:r>
          </a:p>
          <a:p>
            <a:pPr eaLnBrk="1" hangingPunct="1">
              <a:buFontTx/>
              <a:buNone/>
              <a:defRPr/>
            </a:pPr>
            <a:r>
              <a:rPr lang="en-GB" sz="1800" dirty="0">
                <a:solidFill>
                  <a:srgbClr val="FF0000"/>
                </a:solidFill>
              </a:rPr>
              <a:t>    </a:t>
            </a:r>
            <a:r>
              <a:rPr lang="en-GB" sz="1800" u="sng" dirty="0">
                <a:solidFill>
                  <a:srgbClr val="FF0000"/>
                </a:solidFill>
              </a:rPr>
              <a:t>and four rotator cuff muscles</a:t>
            </a:r>
            <a:r>
              <a:rPr lang="en-US" altLang="en-US" sz="1800" b="1" dirty="0">
                <a:effectLst>
                  <a:outerShdw blurRad="38100" dist="38100" dir="2700000" algn="tl">
                    <a:srgbClr val="C0C0C0"/>
                  </a:outerShdw>
                </a:effectLst>
              </a:rPr>
              <a:t> </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sr-Latn-CS" altLang="en-US" sz="1800" b="1" dirty="0" err="1">
                <a:effectLst>
                  <a:outerShdw blurRad="38100" dist="38100" dir="2700000" algn="tl">
                    <a:srgbClr val="C0C0C0"/>
                  </a:outerShdw>
                </a:effectLst>
              </a:rPr>
              <a:t>supraspinatus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sr-Latn-CS" altLang="en-US" sz="1800" b="1" dirty="0" err="1">
                <a:effectLst>
                  <a:outerShdw blurRad="38100" dist="38100" dir="2700000" algn="tl">
                    <a:srgbClr val="C0C0C0"/>
                  </a:outerShdw>
                </a:effectLst>
              </a:rPr>
              <a:t>infraspinatus</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sr-Latn-CS" altLang="en-US" sz="1800" b="1" dirty="0" err="1">
                <a:effectLst>
                  <a:outerShdw blurRad="38100" dist="38100" dir="2700000" algn="tl">
                    <a:srgbClr val="C0C0C0"/>
                  </a:outerShdw>
                </a:effectLst>
              </a:rPr>
              <a:t>teres</a:t>
            </a:r>
            <a:r>
              <a:rPr lang="sr-Latn-CS" altLang="en-US" sz="1800" b="1" dirty="0">
                <a:effectLst>
                  <a:outerShdw blurRad="38100" dist="38100" dir="2700000" algn="tl">
                    <a:srgbClr val="C0C0C0"/>
                  </a:outerShdw>
                </a:effectLst>
              </a:rPr>
              <a:t> </a:t>
            </a:r>
            <a:r>
              <a:rPr lang="sr-Latn-CS" altLang="en-US" sz="1800" b="1" dirty="0" err="1">
                <a:effectLst>
                  <a:outerShdw blurRad="38100" dist="38100" dir="2700000" algn="tl">
                    <a:srgbClr val="C0C0C0"/>
                  </a:outerShdw>
                </a:effectLst>
              </a:rPr>
              <a:t>minor</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 m. </a:t>
            </a:r>
            <a:r>
              <a:rPr lang="sr-Latn-CS" altLang="en-US" sz="1800" b="1" dirty="0" err="1">
                <a:effectLst>
                  <a:outerShdw blurRad="38100" dist="38100" dir="2700000" algn="tl">
                    <a:srgbClr val="C0C0C0"/>
                  </a:outerShdw>
                </a:effectLst>
              </a:rPr>
              <a:t>subscapularis</a:t>
            </a:r>
            <a:r>
              <a:rPr lang="en-GB" altLang="en-US" sz="1800" b="1" dirty="0">
                <a:effectLst>
                  <a:outerShdw blurRad="38100" dist="38100" dir="2700000" algn="tl">
                    <a:srgbClr val="C0C0C0"/>
                  </a:outerShdw>
                </a:effectLst>
              </a:rPr>
              <a:t> </a:t>
            </a:r>
          </a:p>
          <a:p>
            <a:pPr eaLnBrk="1" hangingPunct="1">
              <a:buFontTx/>
              <a:buNone/>
              <a:defRPr/>
            </a:pPr>
            <a:endParaRPr lang="en-US" altLang="en-US" sz="1800" b="1" dirty="0">
              <a:effectLst>
                <a:outerShdw blurRad="38100" dist="38100" dir="2700000" algn="tl">
                  <a:srgbClr val="C0C0C0"/>
                </a:outerShdw>
              </a:effectLst>
            </a:endParaRPr>
          </a:p>
        </p:txBody>
      </p:sp>
      <p:pic>
        <p:nvPicPr>
          <p:cNvPr id="2" name="Picture 4">
            <a:extLst>
              <a:ext uri="{FF2B5EF4-FFF2-40B4-BE49-F238E27FC236}">
                <a16:creationId xmlns:a16="http://schemas.microsoft.com/office/drawing/2014/main" id="{C50B03E6-4E0C-0638-841D-D62940A76BD8}"/>
              </a:ext>
            </a:extLst>
          </p:cNvPr>
          <p:cNvPicPr>
            <a:picLocks noChangeAspect="1" noChangeArrowheads="1"/>
          </p:cNvPicPr>
          <p:nvPr/>
        </p:nvPicPr>
        <p:blipFill>
          <a:blip r:embed="rId2" cstate="print"/>
          <a:srcRect l="8083" r="37685" b="37746"/>
          <a:stretch>
            <a:fillRect/>
          </a:stretch>
        </p:blipFill>
        <p:spPr bwMode="auto">
          <a:xfrm>
            <a:off x="5204444" y="2821232"/>
            <a:ext cx="3845518" cy="3313609"/>
          </a:xfrm>
          <a:prstGeom prst="rect">
            <a:avLst/>
          </a:prstGeom>
          <a:noFill/>
          <a:ln w="9525">
            <a:noFill/>
            <a:miter lim="800000"/>
            <a:headEnd/>
            <a:tailEnd/>
          </a:ln>
        </p:spPr>
      </p:pic>
      <p:pic>
        <p:nvPicPr>
          <p:cNvPr id="3" name="Picture 3" descr="0024 nadlakat">
            <a:extLst>
              <a:ext uri="{FF2B5EF4-FFF2-40B4-BE49-F238E27FC236}">
                <a16:creationId xmlns:a16="http://schemas.microsoft.com/office/drawing/2014/main" id="{F11810F8-AB9C-D113-33C7-3A04E0181722}"/>
              </a:ext>
            </a:extLst>
          </p:cNvPr>
          <p:cNvPicPr>
            <a:picLocks noChangeAspect="1" noChangeArrowheads="1"/>
          </p:cNvPicPr>
          <p:nvPr/>
        </p:nvPicPr>
        <p:blipFill rotWithShape="1">
          <a:blip r:embed="rId3" cstate="print"/>
          <a:srcRect l="28124" t="53334" r="24514" b="3334"/>
          <a:stretch/>
        </p:blipFill>
        <p:spPr bwMode="auto">
          <a:xfrm>
            <a:off x="3702709" y="4646680"/>
            <a:ext cx="1501735" cy="1830240"/>
          </a:xfrm>
          <a:prstGeom prst="rect">
            <a:avLst/>
          </a:prstGeom>
          <a:noFill/>
          <a:ln w="9525">
            <a:noFill/>
            <a:miter lim="800000"/>
            <a:headEnd/>
            <a:tailEnd/>
          </a:ln>
          <a:effectLst/>
        </p:spPr>
      </p:pic>
    </p:spTree>
    <p:extLst>
      <p:ext uri="{BB962C8B-B14F-4D97-AF65-F5344CB8AC3E}">
        <p14:creationId xmlns:p14="http://schemas.microsoft.com/office/powerpoint/2010/main" val="1886223044"/>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132076"/>
            <a:ext cx="8415224" cy="838268"/>
          </a:xfrm>
        </p:spPr>
        <p:txBody>
          <a:bodyPr/>
          <a:lstStyle/>
          <a:p>
            <a:pPr eaLnBrk="1" hangingPunct="1">
              <a:buNone/>
              <a:defRPr/>
            </a:pPr>
            <a:r>
              <a:rPr lang="en-GB" sz="2800" b="1" dirty="0">
                <a:solidFill>
                  <a:srgbClr val="FF0000"/>
                </a:solidFill>
              </a:rPr>
              <a:t>Posterior </a:t>
            </a:r>
            <a:r>
              <a:rPr lang="en-GB" sz="2800" b="1" dirty="0" err="1">
                <a:solidFill>
                  <a:srgbClr val="FF0000"/>
                </a:solidFill>
              </a:rPr>
              <a:t>Axio</a:t>
            </a:r>
            <a:r>
              <a:rPr lang="en-GB" sz="2800" b="1" dirty="0">
                <a:solidFill>
                  <a:srgbClr val="FF0000"/>
                </a:solidFill>
              </a:rPr>
              <a:t>-Appendicular</a:t>
            </a:r>
            <a:r>
              <a:rPr lang="en-GB" sz="2800" b="1" dirty="0">
                <a:solidFill>
                  <a:srgbClr val="FF0000"/>
                </a:solidFill>
                <a:effectLst>
                  <a:outerShdw blurRad="38100" dist="38100" dir="2700000" algn="tl">
                    <a:srgbClr val="C0C0C0"/>
                  </a:outerShdw>
                </a:effectLst>
              </a:rPr>
              <a:t> </a:t>
            </a:r>
            <a:br>
              <a:rPr lang="en-GB" sz="2800" b="1" dirty="0">
                <a:solidFill>
                  <a:srgbClr val="FF0000"/>
                </a:solidFill>
                <a:effectLst>
                  <a:outerShdw blurRad="38100" dist="38100" dir="2700000" algn="tl">
                    <a:srgbClr val="C0C0C0"/>
                  </a:outerShdw>
                </a:effectLst>
              </a:rPr>
            </a:br>
            <a:r>
              <a:rPr lang="en-GB" sz="2800" b="1" dirty="0">
                <a:solidFill>
                  <a:srgbClr val="FF0000"/>
                </a:solidFill>
                <a:effectLst>
                  <a:outerShdw blurRad="38100" dist="38100" dir="2700000" algn="tl">
                    <a:srgbClr val="C0C0C0"/>
                  </a:outerShdw>
                </a:effectLst>
              </a:rPr>
              <a:t>(Extrinsic Shoulder) Muscles</a:t>
            </a:r>
            <a:endParaRPr lang="en-GB"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8B801976-81C4-9D60-2560-E6868E925E5A}"/>
              </a:ext>
            </a:extLst>
          </p:cNvPr>
          <p:cNvPicPr>
            <a:picLocks noChangeAspect="1"/>
          </p:cNvPicPr>
          <p:nvPr/>
        </p:nvPicPr>
        <p:blipFill>
          <a:blip r:embed="rId2"/>
          <a:stretch>
            <a:fillRect/>
          </a:stretch>
        </p:blipFill>
        <p:spPr>
          <a:xfrm>
            <a:off x="484792" y="1295456"/>
            <a:ext cx="8303140" cy="4505760"/>
          </a:xfrm>
          <a:prstGeom prst="rect">
            <a:avLst/>
          </a:prstGeom>
        </p:spPr>
      </p:pic>
    </p:spTree>
    <p:extLst>
      <p:ext uri="{BB962C8B-B14F-4D97-AF65-F5344CB8AC3E}">
        <p14:creationId xmlns:p14="http://schemas.microsoft.com/office/powerpoint/2010/main" val="198681854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altLang="en-US" sz="2800" b="1" dirty="0">
                <a:solidFill>
                  <a:srgbClr val="FF0000"/>
                </a:solidFill>
                <a:effectLst>
                  <a:outerShdw blurRad="38100" dist="38100" dir="2700000" algn="tl">
                    <a:srgbClr val="C0C0C0"/>
                  </a:outerShdw>
                </a:effectLst>
              </a:rPr>
              <a:t>M. TRAPEZIUS</a:t>
            </a:r>
          </a:p>
        </p:txBody>
      </p:sp>
      <p:pic>
        <p:nvPicPr>
          <p:cNvPr id="3" name="Picture 2">
            <a:extLst>
              <a:ext uri="{FF2B5EF4-FFF2-40B4-BE49-F238E27FC236}">
                <a16:creationId xmlns:a16="http://schemas.microsoft.com/office/drawing/2014/main" id="{8B801976-81C4-9D60-2560-E6868E925E5A}"/>
              </a:ext>
            </a:extLst>
          </p:cNvPr>
          <p:cNvPicPr>
            <a:picLocks noChangeAspect="1"/>
          </p:cNvPicPr>
          <p:nvPr/>
        </p:nvPicPr>
        <p:blipFill rotWithShape="1">
          <a:blip r:embed="rId2"/>
          <a:srcRect b="62795"/>
          <a:stretch/>
        </p:blipFill>
        <p:spPr>
          <a:xfrm>
            <a:off x="420430" y="1219258"/>
            <a:ext cx="8303140" cy="1676356"/>
          </a:xfrm>
          <a:prstGeom prst="rect">
            <a:avLst/>
          </a:prstGeom>
        </p:spPr>
      </p:pic>
      <p:pic>
        <p:nvPicPr>
          <p:cNvPr id="2" name="Picture 4">
            <a:extLst>
              <a:ext uri="{FF2B5EF4-FFF2-40B4-BE49-F238E27FC236}">
                <a16:creationId xmlns:a16="http://schemas.microsoft.com/office/drawing/2014/main" id="{BA266D16-9C38-16AD-F91A-21DBF9CC305F}"/>
              </a:ext>
            </a:extLst>
          </p:cNvPr>
          <p:cNvPicPr>
            <a:picLocks noChangeAspect="1" noChangeArrowheads="1"/>
          </p:cNvPicPr>
          <p:nvPr/>
        </p:nvPicPr>
        <p:blipFill>
          <a:blip r:embed="rId3" cstate="print"/>
          <a:srcRect l="7788" r="37537" b="37746"/>
          <a:stretch>
            <a:fillRect/>
          </a:stretch>
        </p:blipFill>
        <p:spPr bwMode="auto">
          <a:xfrm>
            <a:off x="609704" y="2851326"/>
            <a:ext cx="4681433" cy="4006674"/>
          </a:xfrm>
          <a:prstGeom prst="rect">
            <a:avLst/>
          </a:prstGeom>
          <a:noFill/>
          <a:ln w="9525">
            <a:noFill/>
            <a:bevel/>
            <a:headEnd/>
            <a:tailEnd/>
          </a:ln>
          <a:effectLst/>
        </p:spPr>
      </p:pic>
      <p:pic>
        <p:nvPicPr>
          <p:cNvPr id="5" name="Picture 4">
            <a:extLst>
              <a:ext uri="{FF2B5EF4-FFF2-40B4-BE49-F238E27FC236}">
                <a16:creationId xmlns:a16="http://schemas.microsoft.com/office/drawing/2014/main" id="{7F2BED2C-040D-C2C2-AF14-BD4CD8D24A2B}"/>
              </a:ext>
            </a:extLst>
          </p:cNvPr>
          <p:cNvPicPr>
            <a:picLocks noChangeAspect="1"/>
          </p:cNvPicPr>
          <p:nvPr/>
        </p:nvPicPr>
        <p:blipFill>
          <a:blip r:embed="rId4"/>
          <a:stretch>
            <a:fillRect/>
          </a:stretch>
        </p:blipFill>
        <p:spPr>
          <a:xfrm>
            <a:off x="5196533" y="3505198"/>
            <a:ext cx="3794951" cy="2930420"/>
          </a:xfrm>
          <a:prstGeom prst="rect">
            <a:avLst/>
          </a:prstGeom>
        </p:spPr>
      </p:pic>
      <p:sp>
        <p:nvSpPr>
          <p:cNvPr id="7" name="TextBox 6">
            <a:extLst>
              <a:ext uri="{FF2B5EF4-FFF2-40B4-BE49-F238E27FC236}">
                <a16:creationId xmlns:a16="http://schemas.microsoft.com/office/drawing/2014/main" id="{7A2DC020-06D6-BFB9-DBD2-2B0EE2868176}"/>
              </a:ext>
            </a:extLst>
          </p:cNvPr>
          <p:cNvSpPr txBox="1"/>
          <p:nvPr/>
        </p:nvSpPr>
        <p:spPr>
          <a:xfrm>
            <a:off x="0" y="437940"/>
            <a:ext cx="9067682" cy="954107"/>
          </a:xfrm>
          <a:prstGeom prst="rect">
            <a:avLst/>
          </a:prstGeom>
          <a:noFill/>
        </p:spPr>
        <p:txBody>
          <a:bodyPr wrap="square">
            <a:spAutoFit/>
          </a:bodyPr>
          <a:lstStyle/>
          <a:p>
            <a:r>
              <a:rPr lang="en-GB" sz="1400" dirty="0">
                <a:latin typeface="+mn-lt"/>
              </a:rPr>
              <a:t>The trapezius provides a direct attachment of the pectoral girdle to the trunk. </a:t>
            </a:r>
          </a:p>
          <a:p>
            <a:r>
              <a:rPr lang="en-GB" sz="1400" dirty="0">
                <a:latin typeface="+mn-lt"/>
              </a:rPr>
              <a:t>This large, triangular muscle covers the posterior aspect of the neck and the superior half of the trunk.</a:t>
            </a:r>
          </a:p>
          <a:p>
            <a:r>
              <a:rPr lang="en-GB" sz="1400" dirty="0">
                <a:latin typeface="+mn-lt"/>
              </a:rPr>
              <a:t>The trapezius attaches the pectoral girdle to the cranium and vertebral column and assists in suspending the upper limb</a:t>
            </a:r>
          </a:p>
        </p:txBody>
      </p:sp>
    </p:spTree>
    <p:extLst>
      <p:ext uri="{BB962C8B-B14F-4D97-AF65-F5344CB8AC3E}">
        <p14:creationId xmlns:p14="http://schemas.microsoft.com/office/powerpoint/2010/main" val="305205861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BE2C2D-C40E-0B24-6089-375A09DA6879}"/>
              </a:ext>
            </a:extLst>
          </p:cNvPr>
          <p:cNvSpPr>
            <a:spLocks noGrp="1"/>
          </p:cNvSpPr>
          <p:nvPr>
            <p:ph sz="half" idx="2"/>
          </p:nvPr>
        </p:nvSpPr>
        <p:spPr>
          <a:xfrm>
            <a:off x="-35478" y="756470"/>
            <a:ext cx="4419604" cy="5345060"/>
          </a:xfrm>
        </p:spPr>
        <p:txBody>
          <a:bodyPr/>
          <a:lstStyle/>
          <a:p>
            <a:r>
              <a:rPr lang="en-GB" sz="1600" dirty="0"/>
              <a:t>The </a:t>
            </a:r>
            <a:r>
              <a:rPr lang="en-GB" sz="1600" dirty="0" err="1"/>
              <a:t>fibers</a:t>
            </a:r>
            <a:r>
              <a:rPr lang="en-GB" sz="1600" dirty="0"/>
              <a:t> of the trapezius are divided into three parts, which have different actions at the physiological scapulothoracic joint between the scapula and thoracic wall:</a:t>
            </a:r>
          </a:p>
          <a:p>
            <a:pPr marL="0" indent="0">
              <a:buNone/>
            </a:pPr>
            <a:r>
              <a:rPr lang="en-GB" sz="1400" dirty="0"/>
              <a:t>         - Descending (superior) </a:t>
            </a:r>
            <a:r>
              <a:rPr lang="en-GB" sz="1400" dirty="0" err="1"/>
              <a:t>fibers</a:t>
            </a:r>
            <a:r>
              <a:rPr lang="en-GB" sz="1400" dirty="0"/>
              <a:t> elevate the</a:t>
            </a:r>
            <a:br>
              <a:rPr lang="en-GB" sz="1400" dirty="0"/>
            </a:br>
            <a:r>
              <a:rPr lang="en-GB" sz="1400" dirty="0"/>
              <a:t>            scapula (e.g., when squaring the shoulders). </a:t>
            </a:r>
          </a:p>
          <a:p>
            <a:pPr marL="0" indent="0">
              <a:buNone/>
            </a:pPr>
            <a:r>
              <a:rPr lang="en-GB" sz="1400" dirty="0"/>
              <a:t>         - Middle </a:t>
            </a:r>
            <a:r>
              <a:rPr lang="en-GB" sz="1400" dirty="0" err="1"/>
              <a:t>fibers</a:t>
            </a:r>
            <a:r>
              <a:rPr lang="en-GB" sz="1400" dirty="0"/>
              <a:t> retract the scapula (i.e., pull it</a:t>
            </a:r>
            <a:br>
              <a:rPr lang="en-GB" sz="1400" dirty="0"/>
            </a:br>
            <a:r>
              <a:rPr lang="en-GB" sz="1400" dirty="0"/>
              <a:t>            posteriorly). </a:t>
            </a:r>
          </a:p>
          <a:p>
            <a:pPr marL="0" indent="0">
              <a:buNone/>
            </a:pPr>
            <a:r>
              <a:rPr lang="en-GB" sz="1400" dirty="0"/>
              <a:t>         - Ascending (inferior) </a:t>
            </a:r>
            <a:r>
              <a:rPr lang="en-GB" sz="1400" dirty="0" err="1"/>
              <a:t>fibers</a:t>
            </a:r>
            <a:r>
              <a:rPr lang="en-GB" sz="1400" dirty="0"/>
              <a:t> depress the scapula</a:t>
            </a:r>
            <a:br>
              <a:rPr lang="en-GB" sz="1400" dirty="0"/>
            </a:br>
            <a:r>
              <a:rPr lang="en-GB" sz="1400" dirty="0"/>
              <a:t>           and lower the shoulder</a:t>
            </a:r>
          </a:p>
          <a:p>
            <a:pPr marL="0" indent="0">
              <a:buNone/>
            </a:pPr>
            <a:r>
              <a:rPr lang="en-GB" sz="1600" dirty="0"/>
              <a:t>* Descending and ascending trapezius </a:t>
            </a:r>
            <a:r>
              <a:rPr lang="en-GB" sz="1600" dirty="0" err="1"/>
              <a:t>fibers</a:t>
            </a:r>
            <a:br>
              <a:rPr lang="en-GB" sz="1600" dirty="0"/>
            </a:br>
            <a:r>
              <a:rPr lang="en-GB" sz="1600" dirty="0"/>
              <a:t>   act together in rotating the scapula on the</a:t>
            </a:r>
            <a:br>
              <a:rPr lang="en-GB" sz="1600" dirty="0"/>
            </a:br>
            <a:r>
              <a:rPr lang="en-GB" sz="1600" dirty="0"/>
              <a:t>   thoracic wall in different directions, twisting it. * The trapezius also braces the shoulders by</a:t>
            </a:r>
            <a:br>
              <a:rPr lang="en-GB" sz="1600" dirty="0"/>
            </a:br>
            <a:r>
              <a:rPr lang="en-GB" sz="1600" dirty="0"/>
              <a:t>   pulling the scapulae posteriorly and</a:t>
            </a:r>
            <a:br>
              <a:rPr lang="en-GB" sz="1600" dirty="0"/>
            </a:br>
            <a:r>
              <a:rPr lang="en-GB" sz="1600" dirty="0"/>
              <a:t>   superiorly, fixing them in position on the</a:t>
            </a:r>
            <a:br>
              <a:rPr lang="en-GB" sz="1600" dirty="0"/>
            </a:br>
            <a:r>
              <a:rPr lang="en-GB" sz="1600" dirty="0"/>
              <a:t>   thoracic wall with tonic contraction;</a:t>
            </a:r>
            <a:br>
              <a:rPr lang="en-GB" sz="1600" dirty="0"/>
            </a:br>
            <a:r>
              <a:rPr lang="en-GB" sz="1600" dirty="0"/>
              <a:t>   consequently, weakness of the trapezius</a:t>
            </a:r>
            <a:br>
              <a:rPr lang="en-GB" sz="1600" dirty="0"/>
            </a:br>
            <a:r>
              <a:rPr lang="en-GB" sz="1600" dirty="0"/>
              <a:t>    causes drooping of the shoulders.</a:t>
            </a:r>
          </a:p>
        </p:txBody>
      </p:sp>
      <p:sp>
        <p:nvSpPr>
          <p:cNvPr id="10" name="TextBox 9">
            <a:extLst>
              <a:ext uri="{FF2B5EF4-FFF2-40B4-BE49-F238E27FC236}">
                <a16:creationId xmlns:a16="http://schemas.microsoft.com/office/drawing/2014/main" id="{DAF9242F-A793-8060-FE61-8DE836BE3166}"/>
              </a:ext>
            </a:extLst>
          </p:cNvPr>
          <p:cNvSpPr txBox="1"/>
          <p:nvPr/>
        </p:nvSpPr>
        <p:spPr>
          <a:xfrm>
            <a:off x="2743128" y="179385"/>
            <a:ext cx="4572000" cy="523220"/>
          </a:xfrm>
          <a:prstGeom prst="rect">
            <a:avLst/>
          </a:prstGeom>
          <a:noFill/>
        </p:spPr>
        <p:txBody>
          <a:bodyPr wrap="square">
            <a:spAutoFit/>
          </a:bodyPr>
          <a:lstStyle/>
          <a:p>
            <a:r>
              <a:rPr lang="en-GB" altLang="en-US" sz="2800" dirty="0">
                <a:solidFill>
                  <a:srgbClr val="FF0000"/>
                </a:solidFill>
                <a:effectLst>
                  <a:outerShdw blurRad="38100" dist="38100" dir="2700000" algn="tl">
                    <a:srgbClr val="C0C0C0"/>
                  </a:outerShdw>
                </a:effectLst>
              </a:rPr>
              <a:t>M. TRAPEZIUS</a:t>
            </a:r>
            <a:endParaRPr lang="en-GB" sz="2800" dirty="0"/>
          </a:p>
        </p:txBody>
      </p:sp>
      <p:pic>
        <p:nvPicPr>
          <p:cNvPr id="7" name="Content Placeholder 6">
            <a:extLst>
              <a:ext uri="{FF2B5EF4-FFF2-40B4-BE49-F238E27FC236}">
                <a16:creationId xmlns:a16="http://schemas.microsoft.com/office/drawing/2014/main" id="{94FC4EA8-6A29-63E1-77FD-01E968EAD332}"/>
              </a:ext>
            </a:extLst>
          </p:cNvPr>
          <p:cNvPicPr>
            <a:picLocks noGrp="1" noChangeAspect="1"/>
          </p:cNvPicPr>
          <p:nvPr>
            <p:ph sz="quarter" idx="4"/>
          </p:nvPr>
        </p:nvPicPr>
        <p:blipFill>
          <a:blip r:embed="rId2"/>
          <a:stretch>
            <a:fillRect/>
          </a:stretch>
        </p:blipFill>
        <p:spPr>
          <a:xfrm>
            <a:off x="4303172" y="702605"/>
            <a:ext cx="4544148" cy="4894207"/>
          </a:xfrm>
        </p:spPr>
      </p:pic>
      <p:pic>
        <p:nvPicPr>
          <p:cNvPr id="11" name="Picture 10">
            <a:extLst>
              <a:ext uri="{FF2B5EF4-FFF2-40B4-BE49-F238E27FC236}">
                <a16:creationId xmlns:a16="http://schemas.microsoft.com/office/drawing/2014/main" id="{5A6459AE-5BE5-66FB-1DE1-324C347322E6}"/>
              </a:ext>
            </a:extLst>
          </p:cNvPr>
          <p:cNvPicPr>
            <a:picLocks noChangeAspect="1"/>
          </p:cNvPicPr>
          <p:nvPr/>
        </p:nvPicPr>
        <p:blipFill>
          <a:blip r:embed="rId3"/>
          <a:stretch>
            <a:fillRect/>
          </a:stretch>
        </p:blipFill>
        <p:spPr>
          <a:xfrm>
            <a:off x="1805700" y="5660839"/>
            <a:ext cx="5532599" cy="1150720"/>
          </a:xfrm>
          <a:prstGeom prst="rect">
            <a:avLst/>
          </a:prstGeom>
        </p:spPr>
      </p:pic>
    </p:spTree>
    <p:extLst>
      <p:ext uri="{BB962C8B-B14F-4D97-AF65-F5344CB8AC3E}">
        <p14:creationId xmlns:p14="http://schemas.microsoft.com/office/powerpoint/2010/main" val="1225058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M. LATISSIMUS DORSI</a:t>
            </a:r>
            <a:endParaRPr lang="en-GB"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8B801976-81C4-9D60-2560-E6868E925E5A}"/>
              </a:ext>
            </a:extLst>
          </p:cNvPr>
          <p:cNvPicPr>
            <a:picLocks noChangeAspect="1"/>
          </p:cNvPicPr>
          <p:nvPr/>
        </p:nvPicPr>
        <p:blipFill rotWithShape="1">
          <a:blip r:embed="rId2"/>
          <a:srcRect t="35515" b="47803"/>
          <a:stretch/>
        </p:blipFill>
        <p:spPr>
          <a:xfrm>
            <a:off x="384876" y="1077186"/>
            <a:ext cx="8303140" cy="751655"/>
          </a:xfrm>
          <a:prstGeom prst="rect">
            <a:avLst/>
          </a:prstGeom>
        </p:spPr>
      </p:pic>
      <p:pic>
        <p:nvPicPr>
          <p:cNvPr id="2" name="Picture 1">
            <a:extLst>
              <a:ext uri="{FF2B5EF4-FFF2-40B4-BE49-F238E27FC236}">
                <a16:creationId xmlns:a16="http://schemas.microsoft.com/office/drawing/2014/main" id="{75B320E2-28B0-4859-68B2-44A0F1EC5D1D}"/>
              </a:ext>
            </a:extLst>
          </p:cNvPr>
          <p:cNvPicPr>
            <a:picLocks noChangeAspect="1"/>
          </p:cNvPicPr>
          <p:nvPr/>
        </p:nvPicPr>
        <p:blipFill rotWithShape="1">
          <a:blip r:embed="rId2"/>
          <a:srcRect t="54117" b="39119"/>
          <a:stretch/>
        </p:blipFill>
        <p:spPr>
          <a:xfrm>
            <a:off x="384876" y="772395"/>
            <a:ext cx="8303140" cy="304792"/>
          </a:xfrm>
          <a:prstGeom prst="rect">
            <a:avLst/>
          </a:prstGeom>
        </p:spPr>
      </p:pic>
      <p:pic>
        <p:nvPicPr>
          <p:cNvPr id="6" name="Picture 5">
            <a:extLst>
              <a:ext uri="{FF2B5EF4-FFF2-40B4-BE49-F238E27FC236}">
                <a16:creationId xmlns:a16="http://schemas.microsoft.com/office/drawing/2014/main" id="{A1AC9A02-6E0D-5872-7DEB-FB522AD31A97}"/>
              </a:ext>
            </a:extLst>
          </p:cNvPr>
          <p:cNvPicPr>
            <a:picLocks noChangeAspect="1"/>
          </p:cNvPicPr>
          <p:nvPr/>
        </p:nvPicPr>
        <p:blipFill>
          <a:blip r:embed="rId3"/>
          <a:stretch>
            <a:fillRect/>
          </a:stretch>
        </p:blipFill>
        <p:spPr>
          <a:xfrm>
            <a:off x="2667050" y="1828841"/>
            <a:ext cx="4774128" cy="5015053"/>
          </a:xfrm>
          <a:prstGeom prst="rect">
            <a:avLst/>
          </a:prstGeom>
        </p:spPr>
      </p:pic>
    </p:spTree>
    <p:extLst>
      <p:ext uri="{BB962C8B-B14F-4D97-AF65-F5344CB8AC3E}">
        <p14:creationId xmlns:p14="http://schemas.microsoft.com/office/powerpoint/2010/main" val="45204816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BE2C2D-C40E-0B24-6089-375A09DA6879}"/>
              </a:ext>
            </a:extLst>
          </p:cNvPr>
          <p:cNvSpPr>
            <a:spLocks noGrp="1"/>
          </p:cNvSpPr>
          <p:nvPr>
            <p:ph sz="half" idx="2"/>
          </p:nvPr>
        </p:nvSpPr>
        <p:spPr>
          <a:xfrm>
            <a:off x="-35478" y="756469"/>
            <a:ext cx="4419604" cy="6101531"/>
          </a:xfrm>
        </p:spPr>
        <p:txBody>
          <a:bodyPr/>
          <a:lstStyle/>
          <a:p>
            <a:r>
              <a:rPr lang="en-GB" sz="1600" dirty="0"/>
              <a:t>M. latissimus dorsi (L. widest of back) was covers a wide area of the back (</a:t>
            </a:r>
          </a:p>
          <a:p>
            <a:r>
              <a:rPr lang="en-GB" sz="1600" dirty="0"/>
              <a:t>This large fan-shaped muscle passes from the trunk to the humerus and acts directly on the glenohumeral joint and indirectly on the pectoral girdle (scapulothoracic joint).</a:t>
            </a:r>
          </a:p>
          <a:p>
            <a:r>
              <a:rPr lang="en-GB" sz="1400" dirty="0"/>
              <a:t>The latissimus dorsi extends, retracts, and rotates the humerus medially (e.g., when folding your arms behind your back or scratching the skin over the opposite scapula).</a:t>
            </a:r>
          </a:p>
          <a:p>
            <a:r>
              <a:rPr lang="en-GB" sz="1400" dirty="0"/>
              <a:t>In combination with the pectoralis major, the latissimus dorsi is a powerful adductor of the humerus and plays a major role in downward rotation of the scapula in association with this movement </a:t>
            </a:r>
          </a:p>
          <a:p>
            <a:r>
              <a:rPr lang="en-GB" sz="1400" dirty="0"/>
              <a:t>It is also useful in restoring the upper limb from abduction superior to the shoulder; hence, the latissimus dorsi is important in climbing. In conjunction with the pectoralis major, the latissimus dorsi raises the trunk to the arm, which occurs when performing climbing a tree, for example. These movements are also used </a:t>
            </a:r>
            <a:br>
              <a:rPr lang="en-GB" sz="1400" dirty="0"/>
            </a:br>
            <a:r>
              <a:rPr lang="en-GB" sz="1400" dirty="0"/>
              <a:t>when chopping wood, paddling a canoe, </a:t>
            </a:r>
            <a:br>
              <a:rPr lang="en-GB" sz="1400" dirty="0"/>
            </a:br>
            <a:r>
              <a:rPr lang="en-GB" sz="1400" dirty="0"/>
              <a:t>and swimming (particularly during the</a:t>
            </a:r>
            <a:br>
              <a:rPr lang="en-GB" sz="1400" dirty="0"/>
            </a:br>
            <a:r>
              <a:rPr lang="en-GB" sz="1400" dirty="0"/>
              <a:t>crawl stroke). </a:t>
            </a:r>
          </a:p>
        </p:txBody>
      </p:sp>
      <p:sp>
        <p:nvSpPr>
          <p:cNvPr id="10" name="TextBox 9">
            <a:extLst>
              <a:ext uri="{FF2B5EF4-FFF2-40B4-BE49-F238E27FC236}">
                <a16:creationId xmlns:a16="http://schemas.microsoft.com/office/drawing/2014/main" id="{DAF9242F-A793-8060-FE61-8DE836BE3166}"/>
              </a:ext>
            </a:extLst>
          </p:cNvPr>
          <p:cNvSpPr txBox="1"/>
          <p:nvPr/>
        </p:nvSpPr>
        <p:spPr>
          <a:xfrm>
            <a:off x="2743128" y="179385"/>
            <a:ext cx="4572000" cy="523220"/>
          </a:xfrm>
          <a:prstGeom prst="rect">
            <a:avLst/>
          </a:prstGeom>
          <a:noFill/>
        </p:spPr>
        <p:txBody>
          <a:bodyPr wrap="square">
            <a:spAutoFit/>
          </a:bodyPr>
          <a:lstStyle/>
          <a:p>
            <a:r>
              <a:rPr lang="en-GB" sz="2800" b="1" dirty="0">
                <a:solidFill>
                  <a:srgbClr val="FF0000"/>
                </a:solidFill>
              </a:rPr>
              <a:t>M. LATISSIMUS DORSI</a:t>
            </a:r>
            <a:endParaRPr lang="en-GB" sz="2800" dirty="0"/>
          </a:p>
        </p:txBody>
      </p:sp>
      <p:pic>
        <p:nvPicPr>
          <p:cNvPr id="5" name="Picture 4">
            <a:extLst>
              <a:ext uri="{FF2B5EF4-FFF2-40B4-BE49-F238E27FC236}">
                <a16:creationId xmlns:a16="http://schemas.microsoft.com/office/drawing/2014/main" id="{0210A155-5B6B-10F5-32FA-D5A7D1624399}"/>
              </a:ext>
            </a:extLst>
          </p:cNvPr>
          <p:cNvPicPr>
            <a:picLocks noChangeAspect="1"/>
          </p:cNvPicPr>
          <p:nvPr/>
        </p:nvPicPr>
        <p:blipFill>
          <a:blip r:embed="rId2"/>
          <a:stretch>
            <a:fillRect/>
          </a:stretch>
        </p:blipFill>
        <p:spPr>
          <a:xfrm>
            <a:off x="4831860" y="1066862"/>
            <a:ext cx="3685078" cy="3871044"/>
          </a:xfrm>
          <a:prstGeom prst="rect">
            <a:avLst/>
          </a:prstGeom>
        </p:spPr>
      </p:pic>
      <p:pic>
        <p:nvPicPr>
          <p:cNvPr id="8" name="Picture 7">
            <a:extLst>
              <a:ext uri="{FF2B5EF4-FFF2-40B4-BE49-F238E27FC236}">
                <a16:creationId xmlns:a16="http://schemas.microsoft.com/office/drawing/2014/main" id="{2933CF0B-C058-9023-2C58-D95E64A41809}"/>
              </a:ext>
            </a:extLst>
          </p:cNvPr>
          <p:cNvPicPr>
            <a:picLocks noChangeAspect="1"/>
          </p:cNvPicPr>
          <p:nvPr/>
        </p:nvPicPr>
        <p:blipFill>
          <a:blip r:embed="rId3"/>
          <a:stretch>
            <a:fillRect/>
          </a:stretch>
        </p:blipFill>
        <p:spPr>
          <a:xfrm>
            <a:off x="3710469" y="5806349"/>
            <a:ext cx="5433531" cy="1051651"/>
          </a:xfrm>
          <a:prstGeom prst="rect">
            <a:avLst/>
          </a:prstGeom>
        </p:spPr>
      </p:pic>
    </p:spTree>
    <p:extLst>
      <p:ext uri="{BB962C8B-B14F-4D97-AF65-F5344CB8AC3E}">
        <p14:creationId xmlns:p14="http://schemas.microsoft.com/office/powerpoint/2010/main" val="4280312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p:cNvPicPr>
            <a:picLocks noChangeAspect="1" noChangeArrowheads="1"/>
          </p:cNvPicPr>
          <p:nvPr/>
        </p:nvPicPr>
        <p:blipFill>
          <a:blip r:embed="rId2" cstate="print"/>
          <a:srcRect l="7982" r="37869" b="38387"/>
          <a:stretch>
            <a:fillRect/>
          </a:stretch>
        </p:blipFill>
        <p:spPr bwMode="auto">
          <a:xfrm>
            <a:off x="4419604" y="26"/>
            <a:ext cx="4489450" cy="3830638"/>
          </a:xfrm>
          <a:prstGeom prst="rect">
            <a:avLst/>
          </a:prstGeom>
          <a:noFill/>
          <a:ln w="9525">
            <a:noFill/>
            <a:miter lim="800000"/>
            <a:headEnd/>
            <a:tailEnd/>
          </a:ln>
        </p:spPr>
      </p:pic>
      <p:sp>
        <p:nvSpPr>
          <p:cNvPr id="5122" name="Rectangle 2"/>
          <p:cNvSpPr>
            <a:spLocks noGrp="1" noChangeArrowheads="1"/>
          </p:cNvSpPr>
          <p:nvPr>
            <p:ph type="title" idx="4294967295"/>
          </p:nvPr>
        </p:nvSpPr>
        <p:spPr>
          <a:xfrm>
            <a:off x="500062" y="0"/>
            <a:ext cx="5214907"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SHOULDER</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15190" y="762070"/>
            <a:ext cx="4572000" cy="1917726"/>
          </a:xfrm>
        </p:spPr>
        <p:txBody>
          <a:bodyPr/>
          <a:lstStyle/>
          <a:p>
            <a:pPr eaLnBrk="1" hangingPunct="1">
              <a:buNone/>
              <a:defRPr/>
            </a:pPr>
            <a:r>
              <a:rPr lang="en-GB" sz="1800" b="1" dirty="0">
                <a:solidFill>
                  <a:srgbClr val="FF0000"/>
                </a:solidFill>
              </a:rPr>
              <a:t>Anterior </a:t>
            </a:r>
            <a:r>
              <a:rPr lang="en-GB" sz="1800" b="1" dirty="0" err="1">
                <a:solidFill>
                  <a:srgbClr val="FF0000"/>
                </a:solidFill>
              </a:rPr>
              <a:t>Axio</a:t>
            </a:r>
            <a:r>
              <a:rPr lang="en-GB" sz="1800" b="1" dirty="0">
                <a:solidFill>
                  <a:srgbClr val="FF0000"/>
                </a:solidFill>
              </a:rPr>
              <a:t>-Appendicular Muscles</a:t>
            </a:r>
            <a:r>
              <a:rPr lang="sr-Latn-CS" altLang="en-US" sz="1800" b="1" i="1" dirty="0">
                <a:solidFill>
                  <a:srgbClr val="FF0000"/>
                </a:solidFill>
                <a:effectLst>
                  <a:outerShdw blurRad="38100" dist="38100" dir="2700000" algn="tl">
                    <a:srgbClr val="C0C0C0"/>
                  </a:outerShdw>
                </a:effectLst>
              </a:rPr>
              <a:t>:</a:t>
            </a: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sr-Latn-CS" altLang="en-US" sz="1800" b="1" dirty="0" err="1">
                <a:effectLst>
                  <a:outerShdw blurRad="38100" dist="38100" dir="2700000" algn="tl">
                    <a:srgbClr val="C0C0C0"/>
                  </a:outerShdw>
                </a:effectLst>
              </a:rPr>
              <a:t>pectoralis</a:t>
            </a:r>
            <a:r>
              <a:rPr lang="sr-Latn-CS" altLang="en-US" sz="1800" b="1" dirty="0">
                <a:effectLst>
                  <a:outerShdw blurRad="38100" dist="38100" dir="2700000" algn="tl">
                    <a:srgbClr val="C0C0C0"/>
                  </a:outerShdw>
                </a:effectLst>
              </a:rPr>
              <a:t> major</a:t>
            </a:r>
          </a:p>
          <a:p>
            <a:pPr eaLnBrk="1" hangingPunct="1">
              <a:buFontTx/>
              <a:buNone/>
              <a:defRPr/>
            </a:pPr>
            <a:r>
              <a:rPr lang="sr-Latn-CS" altLang="en-US" sz="1800" b="1" dirty="0">
                <a:effectLst>
                  <a:outerShdw blurRad="38100" dist="38100" dir="2700000" algn="tl">
                    <a:srgbClr val="C0C0C0"/>
                  </a:outerShdw>
                </a:effectLst>
              </a:rPr>
              <a:t>    - m. pectoralis minor</a:t>
            </a:r>
          </a:p>
          <a:p>
            <a:pPr eaLnBrk="1" hangingPunct="1">
              <a:buFontTx/>
              <a:buNone/>
              <a:defRPr/>
            </a:pPr>
            <a:r>
              <a:rPr lang="sr-Latn-CS" altLang="en-US" sz="1800" b="1" dirty="0">
                <a:effectLst>
                  <a:outerShdw blurRad="38100" dist="38100" dir="2700000" algn="tl">
                    <a:srgbClr val="C0C0C0"/>
                  </a:outerShdw>
                </a:effectLst>
              </a:rPr>
              <a:t>    - m. subclavius</a:t>
            </a:r>
            <a:endParaRPr lang="sr-Latn-CS" altLang="en-US" sz="1800" b="1" dirty="0">
              <a:solidFill>
                <a:srgbClr val="FF9900"/>
              </a:solidFill>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serratus anterior</a:t>
            </a:r>
            <a:endParaRPr lang="en-US" altLang="en-US" sz="1800" b="1" dirty="0">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5C8ABB80-3565-22CA-C30F-7AE98B5A67CD}"/>
              </a:ext>
            </a:extLst>
          </p:cNvPr>
          <p:cNvPicPr>
            <a:picLocks noChangeAspect="1"/>
          </p:cNvPicPr>
          <p:nvPr/>
        </p:nvPicPr>
        <p:blipFill>
          <a:blip r:embed="rId3"/>
          <a:stretch>
            <a:fillRect/>
          </a:stretch>
        </p:blipFill>
        <p:spPr>
          <a:xfrm>
            <a:off x="76318" y="2559948"/>
            <a:ext cx="5745978" cy="4298052"/>
          </a:xfrm>
          <a:prstGeom prst="rect">
            <a:avLst/>
          </a:prstGeom>
        </p:spPr>
      </p:pic>
    </p:spTree>
    <p:extLst>
      <p:ext uri="{BB962C8B-B14F-4D97-AF65-F5344CB8AC3E}">
        <p14:creationId xmlns:p14="http://schemas.microsoft.com/office/powerpoint/2010/main" val="166991954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M. LEVATOR SCAPULAE</a:t>
            </a:r>
            <a:endParaRPr lang="en-GB"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8B801976-81C4-9D60-2560-E6868E925E5A}"/>
              </a:ext>
            </a:extLst>
          </p:cNvPr>
          <p:cNvPicPr>
            <a:picLocks noChangeAspect="1"/>
          </p:cNvPicPr>
          <p:nvPr/>
        </p:nvPicPr>
        <p:blipFill rotWithShape="1">
          <a:blip r:embed="rId2"/>
          <a:srcRect t="52425" b="20517"/>
          <a:stretch/>
        </p:blipFill>
        <p:spPr>
          <a:xfrm>
            <a:off x="469666" y="1178780"/>
            <a:ext cx="8303140" cy="1219168"/>
          </a:xfrm>
          <a:prstGeom prst="rect">
            <a:avLst/>
          </a:prstGeom>
        </p:spPr>
      </p:pic>
      <p:pic>
        <p:nvPicPr>
          <p:cNvPr id="4" name="Picture 3">
            <a:extLst>
              <a:ext uri="{FF2B5EF4-FFF2-40B4-BE49-F238E27FC236}">
                <a16:creationId xmlns:a16="http://schemas.microsoft.com/office/drawing/2014/main" id="{0D03EC3F-6E7B-E2CC-4078-4C29E3248535}"/>
              </a:ext>
            </a:extLst>
          </p:cNvPr>
          <p:cNvPicPr>
            <a:picLocks noChangeAspect="1"/>
          </p:cNvPicPr>
          <p:nvPr/>
        </p:nvPicPr>
        <p:blipFill>
          <a:blip r:embed="rId3"/>
          <a:stretch>
            <a:fillRect/>
          </a:stretch>
        </p:blipFill>
        <p:spPr>
          <a:xfrm>
            <a:off x="3967522" y="2463960"/>
            <a:ext cx="5127242" cy="3720332"/>
          </a:xfrm>
          <a:prstGeom prst="rect">
            <a:avLst/>
          </a:prstGeom>
        </p:spPr>
      </p:pic>
      <p:sp>
        <p:nvSpPr>
          <p:cNvPr id="6" name="TextBox 5">
            <a:extLst>
              <a:ext uri="{FF2B5EF4-FFF2-40B4-BE49-F238E27FC236}">
                <a16:creationId xmlns:a16="http://schemas.microsoft.com/office/drawing/2014/main" id="{E07F9FDD-74BA-597B-9FD2-361A5B4577A0}"/>
              </a:ext>
            </a:extLst>
          </p:cNvPr>
          <p:cNvSpPr txBox="1"/>
          <p:nvPr/>
        </p:nvSpPr>
        <p:spPr>
          <a:xfrm>
            <a:off x="277950" y="548621"/>
            <a:ext cx="8686572" cy="584775"/>
          </a:xfrm>
          <a:prstGeom prst="rect">
            <a:avLst/>
          </a:prstGeom>
          <a:noFill/>
        </p:spPr>
        <p:txBody>
          <a:bodyPr wrap="square">
            <a:spAutoFit/>
          </a:bodyPr>
          <a:lstStyle/>
          <a:p>
            <a:r>
              <a:rPr lang="en-GB" sz="1600" dirty="0">
                <a:latin typeface="+mn-lt"/>
              </a:rPr>
              <a:t>* The superior third of the strap-like </a:t>
            </a:r>
            <a:r>
              <a:rPr lang="en-GB" sz="1600" dirty="0" err="1">
                <a:latin typeface="+mn-lt"/>
              </a:rPr>
              <a:t>levator</a:t>
            </a:r>
            <a:r>
              <a:rPr lang="en-GB" sz="1600" dirty="0">
                <a:latin typeface="+mn-lt"/>
              </a:rPr>
              <a:t> scapulae lies deep to the sternocleidomastoid; the inferior third is deep to the trapezius. </a:t>
            </a:r>
          </a:p>
        </p:txBody>
      </p:sp>
      <p:sp>
        <p:nvSpPr>
          <p:cNvPr id="8" name="TextBox 7">
            <a:extLst>
              <a:ext uri="{FF2B5EF4-FFF2-40B4-BE49-F238E27FC236}">
                <a16:creationId xmlns:a16="http://schemas.microsoft.com/office/drawing/2014/main" id="{175480E0-FCE8-B029-37F9-9C22F54150F2}"/>
              </a:ext>
            </a:extLst>
          </p:cNvPr>
          <p:cNvSpPr txBox="1"/>
          <p:nvPr/>
        </p:nvSpPr>
        <p:spPr>
          <a:xfrm>
            <a:off x="49236" y="2397948"/>
            <a:ext cx="4141774" cy="2800767"/>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With the rhomboids and pectoralis minor, the </a:t>
            </a:r>
            <a:r>
              <a:rPr lang="en-GB" sz="1600" dirty="0" err="1">
                <a:latin typeface="+mn-lt"/>
              </a:rPr>
              <a:t>levator</a:t>
            </a:r>
            <a:r>
              <a:rPr lang="en-GB" sz="1600" dirty="0">
                <a:latin typeface="+mn-lt"/>
              </a:rPr>
              <a:t> scapulae rotates the scapula, depressing the glenoid cavity (tilting it inferiorly by rotating the scapula).</a:t>
            </a:r>
          </a:p>
          <a:p>
            <a:r>
              <a:rPr lang="en-GB" sz="1600" dirty="0">
                <a:latin typeface="+mn-lt"/>
              </a:rPr>
              <a:t> </a:t>
            </a:r>
          </a:p>
          <a:p>
            <a:pPr marL="285750" indent="-285750">
              <a:buFont typeface="Arial" panose="020B0604020202020204" pitchFamily="34" charset="0"/>
              <a:buChar char="•"/>
            </a:pPr>
            <a:r>
              <a:rPr lang="en-GB" sz="1600" dirty="0">
                <a:latin typeface="+mn-lt"/>
              </a:rPr>
              <a:t>Acting bilaterally (also with the trapezius), the </a:t>
            </a:r>
            <a:r>
              <a:rPr lang="en-GB" sz="1600" dirty="0" err="1">
                <a:latin typeface="+mn-lt"/>
              </a:rPr>
              <a:t>levators</a:t>
            </a:r>
            <a:r>
              <a:rPr lang="en-GB" sz="1600" dirty="0">
                <a:latin typeface="+mn-lt"/>
              </a:rPr>
              <a:t> extend the neck; acting unilaterally, the muscle may contribute to lateral flexion of the neck (toward the side of the active muscle).</a:t>
            </a:r>
          </a:p>
        </p:txBody>
      </p:sp>
    </p:spTree>
    <p:extLst>
      <p:ext uri="{BB962C8B-B14F-4D97-AF65-F5344CB8AC3E}">
        <p14:creationId xmlns:p14="http://schemas.microsoft.com/office/powerpoint/2010/main" val="120361714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M. RHOMBOIDEUS</a:t>
            </a:r>
            <a:endParaRPr lang="en-GB"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8B801976-81C4-9D60-2560-E6868E925E5A}"/>
              </a:ext>
            </a:extLst>
          </p:cNvPr>
          <p:cNvPicPr>
            <a:picLocks noChangeAspect="1"/>
          </p:cNvPicPr>
          <p:nvPr/>
        </p:nvPicPr>
        <p:blipFill rotWithShape="1">
          <a:blip r:embed="rId2"/>
          <a:srcRect t="77792"/>
          <a:stretch/>
        </p:blipFill>
        <p:spPr>
          <a:xfrm>
            <a:off x="384876" y="1077187"/>
            <a:ext cx="8303140" cy="1000652"/>
          </a:xfrm>
          <a:prstGeom prst="rect">
            <a:avLst/>
          </a:prstGeom>
        </p:spPr>
      </p:pic>
      <p:pic>
        <p:nvPicPr>
          <p:cNvPr id="2" name="Picture 1">
            <a:extLst>
              <a:ext uri="{FF2B5EF4-FFF2-40B4-BE49-F238E27FC236}">
                <a16:creationId xmlns:a16="http://schemas.microsoft.com/office/drawing/2014/main" id="{BAAE620D-8FE6-BA18-1B1A-3B83DF0A7692}"/>
              </a:ext>
            </a:extLst>
          </p:cNvPr>
          <p:cNvPicPr>
            <a:picLocks noChangeAspect="1"/>
          </p:cNvPicPr>
          <p:nvPr/>
        </p:nvPicPr>
        <p:blipFill rotWithShape="1">
          <a:blip r:embed="rId2"/>
          <a:srcRect t="54117" b="39119"/>
          <a:stretch/>
        </p:blipFill>
        <p:spPr>
          <a:xfrm>
            <a:off x="384876" y="772395"/>
            <a:ext cx="8303140" cy="304792"/>
          </a:xfrm>
          <a:prstGeom prst="rect">
            <a:avLst/>
          </a:prstGeom>
        </p:spPr>
      </p:pic>
      <p:pic>
        <p:nvPicPr>
          <p:cNvPr id="4" name="Picture 4">
            <a:extLst>
              <a:ext uri="{FF2B5EF4-FFF2-40B4-BE49-F238E27FC236}">
                <a16:creationId xmlns:a16="http://schemas.microsoft.com/office/drawing/2014/main" id="{6F7C53B6-4905-6246-1B5C-F53B9DD7C28C}"/>
              </a:ext>
            </a:extLst>
          </p:cNvPr>
          <p:cNvPicPr>
            <a:picLocks noChangeAspect="1" noChangeArrowheads="1"/>
          </p:cNvPicPr>
          <p:nvPr/>
        </p:nvPicPr>
        <p:blipFill>
          <a:blip r:embed="rId3" cstate="print"/>
          <a:srcRect l="8083" r="37685" b="37746"/>
          <a:stretch>
            <a:fillRect/>
          </a:stretch>
        </p:blipFill>
        <p:spPr bwMode="auto">
          <a:xfrm>
            <a:off x="5122" y="3136358"/>
            <a:ext cx="3845518" cy="3313609"/>
          </a:xfrm>
          <a:prstGeom prst="rect">
            <a:avLst/>
          </a:prstGeom>
          <a:noFill/>
          <a:ln w="9525">
            <a:noFill/>
            <a:miter lim="800000"/>
            <a:headEnd/>
            <a:tailEnd/>
          </a:ln>
        </p:spPr>
      </p:pic>
      <p:pic>
        <p:nvPicPr>
          <p:cNvPr id="6" name="Picture 5">
            <a:extLst>
              <a:ext uri="{FF2B5EF4-FFF2-40B4-BE49-F238E27FC236}">
                <a16:creationId xmlns:a16="http://schemas.microsoft.com/office/drawing/2014/main" id="{B042B2DD-45E5-F521-1232-650D8DEEFE8C}"/>
              </a:ext>
            </a:extLst>
          </p:cNvPr>
          <p:cNvPicPr>
            <a:picLocks noChangeAspect="1"/>
          </p:cNvPicPr>
          <p:nvPr/>
        </p:nvPicPr>
        <p:blipFill>
          <a:blip r:embed="rId4"/>
          <a:stretch>
            <a:fillRect/>
          </a:stretch>
        </p:blipFill>
        <p:spPr>
          <a:xfrm>
            <a:off x="3542815" y="2623425"/>
            <a:ext cx="5601185" cy="4214225"/>
          </a:xfrm>
          <a:prstGeom prst="rect">
            <a:avLst/>
          </a:prstGeom>
        </p:spPr>
      </p:pic>
    </p:spTree>
    <p:extLst>
      <p:ext uri="{BB962C8B-B14F-4D97-AF65-F5344CB8AC3E}">
        <p14:creationId xmlns:p14="http://schemas.microsoft.com/office/powerpoint/2010/main" val="415517985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BE2C2D-C40E-0B24-6089-375A09DA6879}"/>
              </a:ext>
            </a:extLst>
          </p:cNvPr>
          <p:cNvSpPr>
            <a:spLocks noGrp="1"/>
          </p:cNvSpPr>
          <p:nvPr>
            <p:ph sz="half" idx="2"/>
          </p:nvPr>
        </p:nvSpPr>
        <p:spPr>
          <a:xfrm>
            <a:off x="-152276" y="1371654"/>
            <a:ext cx="4419604" cy="4348887"/>
          </a:xfrm>
        </p:spPr>
        <p:txBody>
          <a:bodyPr/>
          <a:lstStyle/>
          <a:p>
            <a:r>
              <a:rPr lang="en-GB" sz="1600" dirty="0"/>
              <a:t>The rhomboids lie deep to the trapezius and form broad parallel bands that pass </a:t>
            </a:r>
            <a:r>
              <a:rPr lang="en-GB" sz="1600" dirty="0" err="1"/>
              <a:t>inferolaterally</a:t>
            </a:r>
            <a:r>
              <a:rPr lang="en-GB" sz="1600" dirty="0"/>
              <a:t> from the vertebrae to the medial border of the scapula. The thin, flat rhomboid major is approximately two times wider than the thicker rhomboid minor lying superior to it.</a:t>
            </a:r>
          </a:p>
          <a:p>
            <a:r>
              <a:rPr lang="en-GB" sz="1600" dirty="0"/>
              <a:t>The rhomboids retract and rotate the scapula, depressing its glenoid cavity.</a:t>
            </a:r>
          </a:p>
          <a:p>
            <a:r>
              <a:rPr lang="en-GB" sz="1600" dirty="0"/>
              <a:t>They also assist the serratus anterior in holding the scapula against the thoracic wall and fixing the scapula during movements of the upper limb. The rhomboids are used when forcibly lowering the raised upper limbs (e.g., when driving a stake with a sledge hammer).</a:t>
            </a:r>
          </a:p>
        </p:txBody>
      </p:sp>
      <p:sp>
        <p:nvSpPr>
          <p:cNvPr id="10" name="TextBox 9">
            <a:extLst>
              <a:ext uri="{FF2B5EF4-FFF2-40B4-BE49-F238E27FC236}">
                <a16:creationId xmlns:a16="http://schemas.microsoft.com/office/drawing/2014/main" id="{DAF9242F-A793-8060-FE61-8DE836BE3166}"/>
              </a:ext>
            </a:extLst>
          </p:cNvPr>
          <p:cNvSpPr txBox="1"/>
          <p:nvPr/>
        </p:nvSpPr>
        <p:spPr>
          <a:xfrm>
            <a:off x="2743128" y="179385"/>
            <a:ext cx="4572000" cy="523220"/>
          </a:xfrm>
          <a:prstGeom prst="rect">
            <a:avLst/>
          </a:prstGeom>
          <a:noFill/>
        </p:spPr>
        <p:txBody>
          <a:bodyPr wrap="square">
            <a:spAutoFit/>
          </a:bodyPr>
          <a:lstStyle/>
          <a:p>
            <a:r>
              <a:rPr lang="en-GB" sz="2800" b="1" dirty="0">
                <a:solidFill>
                  <a:srgbClr val="FF0000"/>
                </a:solidFill>
              </a:rPr>
              <a:t>M. RHOMBOIDEUS</a:t>
            </a:r>
            <a:endParaRPr lang="en-GB" sz="2800" dirty="0"/>
          </a:p>
        </p:txBody>
      </p:sp>
      <p:pic>
        <p:nvPicPr>
          <p:cNvPr id="2" name="Picture 1">
            <a:extLst>
              <a:ext uri="{FF2B5EF4-FFF2-40B4-BE49-F238E27FC236}">
                <a16:creationId xmlns:a16="http://schemas.microsoft.com/office/drawing/2014/main" id="{6399B9DE-44AD-858D-1578-B44C8CE161E9}"/>
              </a:ext>
            </a:extLst>
          </p:cNvPr>
          <p:cNvPicPr>
            <a:picLocks noChangeAspect="1"/>
          </p:cNvPicPr>
          <p:nvPr/>
        </p:nvPicPr>
        <p:blipFill>
          <a:blip r:embed="rId2"/>
          <a:stretch>
            <a:fillRect/>
          </a:stretch>
        </p:blipFill>
        <p:spPr>
          <a:xfrm>
            <a:off x="4414582" y="1371654"/>
            <a:ext cx="4648198" cy="3497216"/>
          </a:xfrm>
          <a:prstGeom prst="rect">
            <a:avLst/>
          </a:prstGeom>
        </p:spPr>
      </p:pic>
      <p:pic>
        <p:nvPicPr>
          <p:cNvPr id="6" name="Picture 5">
            <a:extLst>
              <a:ext uri="{FF2B5EF4-FFF2-40B4-BE49-F238E27FC236}">
                <a16:creationId xmlns:a16="http://schemas.microsoft.com/office/drawing/2014/main" id="{CC218FBF-5693-AF67-F5F7-9E681520A0E7}"/>
              </a:ext>
            </a:extLst>
          </p:cNvPr>
          <p:cNvPicPr>
            <a:picLocks noChangeAspect="1"/>
          </p:cNvPicPr>
          <p:nvPr/>
        </p:nvPicPr>
        <p:blipFill>
          <a:blip r:embed="rId3"/>
          <a:stretch>
            <a:fillRect/>
          </a:stretch>
        </p:blipFill>
        <p:spPr>
          <a:xfrm>
            <a:off x="3048040" y="5421206"/>
            <a:ext cx="5258256" cy="1257409"/>
          </a:xfrm>
          <a:prstGeom prst="rect">
            <a:avLst/>
          </a:prstGeom>
        </p:spPr>
      </p:pic>
    </p:spTree>
    <p:extLst>
      <p:ext uri="{BB962C8B-B14F-4D97-AF65-F5344CB8AC3E}">
        <p14:creationId xmlns:p14="http://schemas.microsoft.com/office/powerpoint/2010/main" val="26222493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Scapulohumeral (Intrinsic Shoulder) Muscles</a:t>
            </a:r>
            <a:endParaRPr lang="en-GB"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5C924B64-EF9D-2BE1-B099-69D94357F916}"/>
              </a:ext>
            </a:extLst>
          </p:cNvPr>
          <p:cNvPicPr>
            <a:picLocks noChangeAspect="1"/>
          </p:cNvPicPr>
          <p:nvPr/>
        </p:nvPicPr>
        <p:blipFill rotWithShape="1">
          <a:blip r:embed="rId2"/>
          <a:srcRect l="2748" r="1925"/>
          <a:stretch/>
        </p:blipFill>
        <p:spPr>
          <a:xfrm>
            <a:off x="76317" y="1676446"/>
            <a:ext cx="8991365" cy="3833011"/>
          </a:xfrm>
          <a:prstGeom prst="rect">
            <a:avLst/>
          </a:prstGeom>
        </p:spPr>
      </p:pic>
    </p:spTree>
    <p:extLst>
      <p:ext uri="{BB962C8B-B14F-4D97-AF65-F5344CB8AC3E}">
        <p14:creationId xmlns:p14="http://schemas.microsoft.com/office/powerpoint/2010/main" val="350228724"/>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M. DELTOIDEUS</a:t>
            </a:r>
            <a:endParaRPr lang="en-GB"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5C924B64-EF9D-2BE1-B099-69D94357F916}"/>
              </a:ext>
            </a:extLst>
          </p:cNvPr>
          <p:cNvPicPr>
            <a:picLocks noChangeAspect="1"/>
          </p:cNvPicPr>
          <p:nvPr/>
        </p:nvPicPr>
        <p:blipFill rotWithShape="1">
          <a:blip r:embed="rId2"/>
          <a:srcRect l="2336" t="1988" r="2336" b="68193"/>
          <a:stretch/>
        </p:blipFill>
        <p:spPr>
          <a:xfrm>
            <a:off x="0" y="597109"/>
            <a:ext cx="8991365" cy="1142970"/>
          </a:xfrm>
          <a:prstGeom prst="rect">
            <a:avLst/>
          </a:prstGeom>
        </p:spPr>
      </p:pic>
      <p:pic>
        <p:nvPicPr>
          <p:cNvPr id="5" name="Picture 4">
            <a:extLst>
              <a:ext uri="{FF2B5EF4-FFF2-40B4-BE49-F238E27FC236}">
                <a16:creationId xmlns:a16="http://schemas.microsoft.com/office/drawing/2014/main" id="{F9598F22-C9E5-F0C0-E33C-2B194694D204}"/>
              </a:ext>
            </a:extLst>
          </p:cNvPr>
          <p:cNvPicPr>
            <a:picLocks noChangeAspect="1"/>
          </p:cNvPicPr>
          <p:nvPr/>
        </p:nvPicPr>
        <p:blipFill>
          <a:blip r:embed="rId3"/>
          <a:stretch>
            <a:fillRect/>
          </a:stretch>
        </p:blipFill>
        <p:spPr>
          <a:xfrm>
            <a:off x="4521044" y="2209832"/>
            <a:ext cx="4534060" cy="4457330"/>
          </a:xfrm>
          <a:prstGeom prst="rect">
            <a:avLst/>
          </a:prstGeom>
        </p:spPr>
      </p:pic>
      <p:sp>
        <p:nvSpPr>
          <p:cNvPr id="7" name="TextBox 6">
            <a:extLst>
              <a:ext uri="{FF2B5EF4-FFF2-40B4-BE49-F238E27FC236}">
                <a16:creationId xmlns:a16="http://schemas.microsoft.com/office/drawing/2014/main" id="{21D408BB-0C93-799E-4B79-3F83F151EEE3}"/>
              </a:ext>
            </a:extLst>
          </p:cNvPr>
          <p:cNvSpPr txBox="1"/>
          <p:nvPr/>
        </p:nvSpPr>
        <p:spPr>
          <a:xfrm>
            <a:off x="0" y="1981238"/>
            <a:ext cx="4572000" cy="4555093"/>
          </a:xfrm>
          <a:prstGeom prst="rect">
            <a:avLst/>
          </a:prstGeom>
          <a:noFill/>
        </p:spPr>
        <p:txBody>
          <a:bodyPr wrap="square">
            <a:spAutoFit/>
          </a:bodyPr>
          <a:lstStyle/>
          <a:p>
            <a:r>
              <a:rPr lang="en-GB" sz="1600" dirty="0">
                <a:latin typeface="+mn-lt"/>
              </a:rPr>
              <a:t>* The deltoid is a thick, powerful, coarse-textured muscle covering the shoulder and forming its rounded contour. As its name indicates, the deltoid is shaped like the inverted Greek letter delta (Δ).</a:t>
            </a:r>
          </a:p>
          <a:p>
            <a:pPr marL="285750" indent="-285750">
              <a:buFont typeface="Arial" panose="020B0604020202020204" pitchFamily="34" charset="0"/>
              <a:buChar char="•"/>
            </a:pPr>
            <a:r>
              <a:rPr lang="en-GB" sz="1400" dirty="0">
                <a:latin typeface="+mn-lt"/>
              </a:rPr>
              <a:t>The muscle is divided into unipennate anterior and posterior parts and a multipennate middle part.</a:t>
            </a:r>
          </a:p>
          <a:p>
            <a:pPr marL="285750" indent="-285750">
              <a:buFont typeface="Arial" panose="020B0604020202020204" pitchFamily="34" charset="0"/>
              <a:buChar char="•"/>
            </a:pPr>
            <a:r>
              <a:rPr lang="en-GB" sz="1400" dirty="0">
                <a:latin typeface="+mn-lt"/>
              </a:rPr>
              <a:t>The parts of the deltoid can act separately or as a whole. When all three parts of the deltoid contract simultaneously, the arm is abducted. The anterior and posterior parts act like guy ropes to steady the arm as it is abducted.</a:t>
            </a:r>
          </a:p>
          <a:p>
            <a:pPr marL="285750" indent="-285750">
              <a:buFont typeface="Arial" panose="020B0604020202020204" pitchFamily="34" charset="0"/>
              <a:buChar char="•"/>
            </a:pPr>
            <a:r>
              <a:rPr lang="en-GB" sz="1400" dirty="0"/>
              <a:t>The anterior and posterior parts of the deltoids are used to swing the limbs during walking. The anterior part assists the pectoralis major in flexing the arm, and the posterior part assists the latissimus dorsi in extending the arm. The deltoid also helps stabilize the glenohumeral joint and hold the head of the humerus in the glenoid cavity during movements of the upper limb.</a:t>
            </a:r>
            <a:endParaRPr lang="en-GB" sz="1400" dirty="0">
              <a:latin typeface="+mn-lt"/>
            </a:endParaRPr>
          </a:p>
        </p:txBody>
      </p:sp>
    </p:spTree>
    <p:extLst>
      <p:ext uri="{BB962C8B-B14F-4D97-AF65-F5344CB8AC3E}">
        <p14:creationId xmlns:p14="http://schemas.microsoft.com/office/powerpoint/2010/main" val="321438405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BE2C2D-C40E-0B24-6089-375A09DA6879}"/>
              </a:ext>
            </a:extLst>
          </p:cNvPr>
          <p:cNvSpPr>
            <a:spLocks noGrp="1"/>
          </p:cNvSpPr>
          <p:nvPr>
            <p:ph sz="half" idx="2"/>
          </p:nvPr>
        </p:nvSpPr>
        <p:spPr>
          <a:xfrm>
            <a:off x="0" y="1372741"/>
            <a:ext cx="4419604" cy="4348887"/>
          </a:xfrm>
        </p:spPr>
        <p:txBody>
          <a:bodyPr/>
          <a:lstStyle/>
          <a:p>
            <a:r>
              <a:rPr lang="en-GB" sz="1600" dirty="0"/>
              <a:t>To initiate movement during the first 15° of abduction, the deltoid is assisted by the supraspinatus, From the fully adducted position, abduction must be initiated by the supraspinatus, or by leaning to the side, allowing gravity to initiate the movement. The deltoid becomes fully effective as an abductor after the initial 15° of abduction. </a:t>
            </a:r>
          </a:p>
          <a:p>
            <a:r>
              <a:rPr lang="en-GB" sz="1600" dirty="0"/>
              <a:t>When the arm is fully adducted, it pulls directly upward on the humerus and cannot initiate or produce abduction. It is, however, able to act as a shunt muscle, resisting inferior displacement of the head of the humerus from the glenoid cavity, as when lifting and carrying suitcases.</a:t>
            </a:r>
          </a:p>
        </p:txBody>
      </p:sp>
      <p:sp>
        <p:nvSpPr>
          <p:cNvPr id="10" name="TextBox 9">
            <a:extLst>
              <a:ext uri="{FF2B5EF4-FFF2-40B4-BE49-F238E27FC236}">
                <a16:creationId xmlns:a16="http://schemas.microsoft.com/office/drawing/2014/main" id="{DAF9242F-A793-8060-FE61-8DE836BE3166}"/>
              </a:ext>
            </a:extLst>
          </p:cNvPr>
          <p:cNvSpPr txBox="1"/>
          <p:nvPr/>
        </p:nvSpPr>
        <p:spPr>
          <a:xfrm>
            <a:off x="2743128" y="179385"/>
            <a:ext cx="4572000" cy="523220"/>
          </a:xfrm>
          <a:prstGeom prst="rect">
            <a:avLst/>
          </a:prstGeom>
          <a:noFill/>
        </p:spPr>
        <p:txBody>
          <a:bodyPr wrap="square">
            <a:spAutoFit/>
          </a:bodyPr>
          <a:lstStyle/>
          <a:p>
            <a:r>
              <a:rPr lang="en-GB" sz="2800" b="1" dirty="0">
                <a:solidFill>
                  <a:srgbClr val="FF0000"/>
                </a:solidFill>
              </a:rPr>
              <a:t>M. DELTOIDEUS</a:t>
            </a:r>
            <a:endParaRPr lang="en-GB" sz="2800" dirty="0"/>
          </a:p>
        </p:txBody>
      </p:sp>
      <p:pic>
        <p:nvPicPr>
          <p:cNvPr id="3" name="Picture 4">
            <a:extLst>
              <a:ext uri="{FF2B5EF4-FFF2-40B4-BE49-F238E27FC236}">
                <a16:creationId xmlns:a16="http://schemas.microsoft.com/office/drawing/2014/main" id="{28EE490A-FF2D-2EE1-AE62-EB7E0BC4F457}"/>
              </a:ext>
            </a:extLst>
          </p:cNvPr>
          <p:cNvPicPr>
            <a:picLocks noChangeAspect="1" noChangeArrowheads="1"/>
          </p:cNvPicPr>
          <p:nvPr/>
        </p:nvPicPr>
        <p:blipFill>
          <a:blip r:embed="rId2" cstate="print"/>
          <a:srcRect l="7982" r="37869" b="38387"/>
          <a:stretch>
            <a:fillRect/>
          </a:stretch>
        </p:blipFill>
        <p:spPr bwMode="auto">
          <a:xfrm>
            <a:off x="4267328" y="1146586"/>
            <a:ext cx="4489450" cy="3830638"/>
          </a:xfrm>
          <a:prstGeom prst="rect">
            <a:avLst/>
          </a:prstGeom>
          <a:noFill/>
          <a:ln w="9525">
            <a:noFill/>
            <a:miter lim="800000"/>
            <a:headEnd/>
            <a:tailEnd/>
          </a:ln>
          <a:effectLst/>
        </p:spPr>
      </p:pic>
      <p:pic>
        <p:nvPicPr>
          <p:cNvPr id="7" name="Picture 6">
            <a:extLst>
              <a:ext uri="{FF2B5EF4-FFF2-40B4-BE49-F238E27FC236}">
                <a16:creationId xmlns:a16="http://schemas.microsoft.com/office/drawing/2014/main" id="{F6F9B27B-D854-26FA-8DD5-7ADD196EC3AB}"/>
              </a:ext>
            </a:extLst>
          </p:cNvPr>
          <p:cNvPicPr>
            <a:picLocks noChangeAspect="1"/>
          </p:cNvPicPr>
          <p:nvPr/>
        </p:nvPicPr>
        <p:blipFill>
          <a:blip r:embed="rId3"/>
          <a:stretch>
            <a:fillRect/>
          </a:stretch>
        </p:blipFill>
        <p:spPr>
          <a:xfrm>
            <a:off x="1177229" y="5467333"/>
            <a:ext cx="6976077" cy="1093118"/>
          </a:xfrm>
          <a:prstGeom prst="rect">
            <a:avLst/>
          </a:prstGeom>
        </p:spPr>
      </p:pic>
    </p:spTree>
    <p:extLst>
      <p:ext uri="{BB962C8B-B14F-4D97-AF65-F5344CB8AC3E}">
        <p14:creationId xmlns:p14="http://schemas.microsoft.com/office/powerpoint/2010/main" val="9241200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M. TERES MAJOR</a:t>
            </a:r>
            <a:endParaRPr lang="en-GB"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5C924B64-EF9D-2BE1-B099-69D94357F916}"/>
              </a:ext>
            </a:extLst>
          </p:cNvPr>
          <p:cNvPicPr>
            <a:picLocks noChangeAspect="1"/>
          </p:cNvPicPr>
          <p:nvPr/>
        </p:nvPicPr>
        <p:blipFill rotWithShape="1">
          <a:blip r:embed="rId2"/>
          <a:srcRect l="2748" t="65205" r="1925" b="18495"/>
          <a:stretch/>
        </p:blipFill>
        <p:spPr>
          <a:xfrm>
            <a:off x="76317" y="1219258"/>
            <a:ext cx="8991365" cy="624796"/>
          </a:xfrm>
          <a:prstGeom prst="rect">
            <a:avLst/>
          </a:prstGeom>
        </p:spPr>
      </p:pic>
      <p:pic>
        <p:nvPicPr>
          <p:cNvPr id="2" name="Picture 1">
            <a:extLst>
              <a:ext uri="{FF2B5EF4-FFF2-40B4-BE49-F238E27FC236}">
                <a16:creationId xmlns:a16="http://schemas.microsoft.com/office/drawing/2014/main" id="{7C4CC5ED-AAB5-445F-B89A-A1AECF7B6D2F}"/>
              </a:ext>
            </a:extLst>
          </p:cNvPr>
          <p:cNvPicPr>
            <a:picLocks noChangeAspect="1"/>
          </p:cNvPicPr>
          <p:nvPr/>
        </p:nvPicPr>
        <p:blipFill rotWithShape="1">
          <a:blip r:embed="rId2"/>
          <a:srcRect l="2336" t="1988" r="2336" b="88073"/>
          <a:stretch/>
        </p:blipFill>
        <p:spPr>
          <a:xfrm>
            <a:off x="120" y="838268"/>
            <a:ext cx="8991365" cy="380990"/>
          </a:xfrm>
          <a:prstGeom prst="rect">
            <a:avLst/>
          </a:prstGeom>
        </p:spPr>
      </p:pic>
      <p:pic>
        <p:nvPicPr>
          <p:cNvPr id="5" name="Picture 4">
            <a:extLst>
              <a:ext uri="{FF2B5EF4-FFF2-40B4-BE49-F238E27FC236}">
                <a16:creationId xmlns:a16="http://schemas.microsoft.com/office/drawing/2014/main" id="{41CE02E9-EF6B-6A75-2ABF-EABB30D5EEE1}"/>
              </a:ext>
            </a:extLst>
          </p:cNvPr>
          <p:cNvPicPr>
            <a:picLocks noChangeAspect="1"/>
          </p:cNvPicPr>
          <p:nvPr/>
        </p:nvPicPr>
        <p:blipFill>
          <a:blip r:embed="rId3"/>
          <a:stretch>
            <a:fillRect/>
          </a:stretch>
        </p:blipFill>
        <p:spPr>
          <a:xfrm>
            <a:off x="71303" y="2895614"/>
            <a:ext cx="5296359" cy="3261643"/>
          </a:xfrm>
          <a:prstGeom prst="rect">
            <a:avLst/>
          </a:prstGeom>
        </p:spPr>
      </p:pic>
      <p:pic>
        <p:nvPicPr>
          <p:cNvPr id="7" name="Picture 4">
            <a:extLst>
              <a:ext uri="{FF2B5EF4-FFF2-40B4-BE49-F238E27FC236}">
                <a16:creationId xmlns:a16="http://schemas.microsoft.com/office/drawing/2014/main" id="{AB9D8192-3F3A-8993-9DDD-009116AC93EB}"/>
              </a:ext>
            </a:extLst>
          </p:cNvPr>
          <p:cNvPicPr>
            <a:picLocks noChangeAspect="1" noChangeArrowheads="1"/>
          </p:cNvPicPr>
          <p:nvPr/>
        </p:nvPicPr>
        <p:blipFill>
          <a:blip r:embed="rId4" cstate="print"/>
          <a:srcRect l="8896" r="38164" b="37549"/>
          <a:stretch>
            <a:fillRect/>
          </a:stretch>
        </p:blipFill>
        <p:spPr bwMode="auto">
          <a:xfrm>
            <a:off x="4343406" y="2280524"/>
            <a:ext cx="4683592" cy="4151438"/>
          </a:xfrm>
          <a:prstGeom prst="rect">
            <a:avLst/>
          </a:prstGeom>
          <a:noFill/>
          <a:ln w="9525">
            <a:noFill/>
            <a:bevel/>
            <a:headEnd/>
            <a:tailEnd/>
          </a:ln>
          <a:effectLst/>
        </p:spPr>
      </p:pic>
    </p:spTree>
    <p:extLst>
      <p:ext uri="{BB962C8B-B14F-4D97-AF65-F5344CB8AC3E}">
        <p14:creationId xmlns:p14="http://schemas.microsoft.com/office/powerpoint/2010/main" val="323942067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1D602F4-803D-9D1D-DA73-4973D83B6EFC}"/>
              </a:ext>
            </a:extLst>
          </p:cNvPr>
          <p:cNvPicPr>
            <a:picLocks noChangeAspect="1"/>
          </p:cNvPicPr>
          <p:nvPr/>
        </p:nvPicPr>
        <p:blipFill rotWithShape="1">
          <a:blip r:embed="rId2"/>
          <a:srcRect l="12986" t="40330" r="66949" b="537"/>
          <a:stretch/>
        </p:blipFill>
        <p:spPr>
          <a:xfrm rot="5400000">
            <a:off x="2637207" y="1083835"/>
            <a:ext cx="3450143" cy="6133585"/>
          </a:xfrm>
          <a:prstGeom prst="rect">
            <a:avLst/>
          </a:prstGeom>
        </p:spPr>
      </p:pic>
      <p:sp>
        <p:nvSpPr>
          <p:cNvPr id="4" name="TextBox 3">
            <a:extLst>
              <a:ext uri="{FF2B5EF4-FFF2-40B4-BE49-F238E27FC236}">
                <a16:creationId xmlns:a16="http://schemas.microsoft.com/office/drawing/2014/main" id="{448F1AB5-C08E-414C-5B9D-F66CEF0C758C}"/>
              </a:ext>
            </a:extLst>
          </p:cNvPr>
          <p:cNvSpPr txBox="1"/>
          <p:nvPr/>
        </p:nvSpPr>
        <p:spPr>
          <a:xfrm>
            <a:off x="180" y="609674"/>
            <a:ext cx="9143880" cy="1815882"/>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teres major is a thick, rounded muscle passing laterally from the inferolateral third of the</a:t>
            </a:r>
            <a:br>
              <a:rPr lang="en-GB" sz="1600" dirty="0">
                <a:latin typeface="+mn-lt"/>
              </a:rPr>
            </a:br>
            <a:r>
              <a:rPr lang="en-GB" sz="1600" dirty="0">
                <a:latin typeface="+mn-lt"/>
              </a:rPr>
              <a:t> scapula </a:t>
            </a:r>
          </a:p>
          <a:p>
            <a:pPr marL="285750" indent="-285750">
              <a:buFont typeface="Arial" panose="020B0604020202020204" pitchFamily="34" charset="0"/>
              <a:buChar char="•"/>
            </a:pPr>
            <a:r>
              <a:rPr lang="en-GB" sz="1600" dirty="0">
                <a:latin typeface="+mn-lt"/>
              </a:rPr>
              <a:t>The inferior border of the teres major forms the inferior border of the lateral part of the posterior wall of the axilla. With m. teres minor and humerus it forms triangle of teres muscles</a:t>
            </a:r>
          </a:p>
          <a:p>
            <a:pPr marL="285750" indent="-285750">
              <a:buFont typeface="Arial" panose="020B0604020202020204" pitchFamily="34" charset="0"/>
              <a:buChar char="•"/>
            </a:pPr>
            <a:r>
              <a:rPr lang="en-GB" sz="1600" dirty="0">
                <a:latin typeface="+mn-lt"/>
              </a:rPr>
              <a:t>The teres major adducts and medially rotates the arm. It can also help extend it from the flexed position and is an important stabilizer of the humeral head in the glenoid cavity—that is, it steadies the head in its socket</a:t>
            </a:r>
          </a:p>
        </p:txBody>
      </p:sp>
      <p:sp>
        <p:nvSpPr>
          <p:cNvPr id="5" name="Rectangle 2">
            <a:extLst>
              <a:ext uri="{FF2B5EF4-FFF2-40B4-BE49-F238E27FC236}">
                <a16:creationId xmlns:a16="http://schemas.microsoft.com/office/drawing/2014/main" id="{34E23C4D-A2C4-3DD1-B503-F63E3659AEB3}"/>
              </a:ext>
            </a:extLst>
          </p:cNvPr>
          <p:cNvSpPr txBox="1">
            <a:spLocks noChangeArrowheads="1"/>
          </p:cNvSpPr>
          <p:nvPr/>
        </p:nvSpPr>
        <p:spPr bwMode="auto">
          <a:xfrm>
            <a:off x="500062" y="0"/>
            <a:ext cx="8415224" cy="5032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a:lstStyle>
          <a:p>
            <a:pPr eaLnBrk="1" hangingPunct="1">
              <a:defRPr/>
            </a:pPr>
            <a:r>
              <a:rPr lang="en-GB" sz="2800" b="1">
                <a:solidFill>
                  <a:srgbClr val="FF0000"/>
                </a:solidFill>
              </a:rPr>
              <a:t>M. TERES MAJOR</a:t>
            </a:r>
            <a:endParaRPr lang="en-GB" altLang="en-US" sz="2800" b="1" dirty="0">
              <a:solidFill>
                <a:srgbClr val="FF0000"/>
              </a:solidFill>
              <a:effectLst>
                <a:outerShdw blurRad="38100" dist="38100" dir="2700000" algn="tl">
                  <a:srgbClr val="C0C0C0"/>
                </a:outerShdw>
              </a:effectLst>
            </a:endParaRPr>
          </a:p>
        </p:txBody>
      </p:sp>
      <p:pic>
        <p:nvPicPr>
          <p:cNvPr id="7" name="Picture 6">
            <a:extLst>
              <a:ext uri="{FF2B5EF4-FFF2-40B4-BE49-F238E27FC236}">
                <a16:creationId xmlns:a16="http://schemas.microsoft.com/office/drawing/2014/main" id="{D43DEB95-E5CB-5C8F-1B0E-E103E37AC6D4}"/>
              </a:ext>
            </a:extLst>
          </p:cNvPr>
          <p:cNvPicPr>
            <a:picLocks noChangeAspect="1"/>
          </p:cNvPicPr>
          <p:nvPr/>
        </p:nvPicPr>
        <p:blipFill>
          <a:blip r:embed="rId3"/>
          <a:stretch>
            <a:fillRect/>
          </a:stretch>
        </p:blipFill>
        <p:spPr>
          <a:xfrm>
            <a:off x="1279088" y="5943534"/>
            <a:ext cx="6585823" cy="791789"/>
          </a:xfrm>
          <a:prstGeom prst="rect">
            <a:avLst/>
          </a:prstGeom>
        </p:spPr>
      </p:pic>
    </p:spTree>
    <p:extLst>
      <p:ext uri="{BB962C8B-B14F-4D97-AF65-F5344CB8AC3E}">
        <p14:creationId xmlns:p14="http://schemas.microsoft.com/office/powerpoint/2010/main" val="25261506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AB290DA-35F8-2432-14E0-FE7F270EBD51}"/>
              </a:ext>
            </a:extLst>
          </p:cNvPr>
          <p:cNvSpPr txBox="1"/>
          <p:nvPr/>
        </p:nvSpPr>
        <p:spPr>
          <a:xfrm>
            <a:off x="76318" y="228684"/>
            <a:ext cx="8305702" cy="3046988"/>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Four of the scapulohumeral muscles (intrinsic shoulder muscles) </a:t>
            </a:r>
            <a:br>
              <a:rPr lang="en-GB" sz="1600" dirty="0">
                <a:latin typeface="+mn-lt"/>
              </a:rPr>
            </a:br>
            <a:r>
              <a:rPr lang="en-GB" sz="1600" dirty="0">
                <a:solidFill>
                  <a:srgbClr val="FF0000"/>
                </a:solidFill>
                <a:latin typeface="+mn-lt"/>
              </a:rPr>
              <a:t>—supraspinatus, infraspinatus, teres minor, and subscapularis (the SITS muscles)</a:t>
            </a:r>
            <a:r>
              <a:rPr lang="en-GB" sz="1600" dirty="0">
                <a:latin typeface="+mn-lt"/>
              </a:rPr>
              <a:t>—are called rotator cuff muscles because they form a musculotendinous rotator cuff around the glenohumeral joint </a:t>
            </a:r>
          </a:p>
          <a:p>
            <a:pPr marL="285750" indent="-285750">
              <a:buFont typeface="Arial" panose="020B0604020202020204" pitchFamily="34" charset="0"/>
              <a:buChar char="•"/>
            </a:pPr>
            <a:r>
              <a:rPr lang="en-GB" sz="1600" dirty="0">
                <a:latin typeface="+mn-lt"/>
              </a:rPr>
              <a:t>All except the supraspinatus are rotators of the humerus; the supraspinatus, besides being part of the rotator cuff, initiates and assists the deltoid in the first 15° of abduction of the arm. </a:t>
            </a:r>
          </a:p>
          <a:p>
            <a:pPr marL="285750" indent="-285750">
              <a:buFont typeface="Arial" panose="020B0604020202020204" pitchFamily="34" charset="0"/>
              <a:buChar char="•"/>
            </a:pPr>
            <a:r>
              <a:rPr lang="en-GB" sz="1600" dirty="0">
                <a:latin typeface="+mn-lt"/>
              </a:rPr>
              <a:t>The tendons of the SITS muscles blend with and reinforce the fibrous layer of the joint capsule of the glenohumeral joint, thus forming the rotator cuff that protects the joint and gives it stability. The tonic contraction of the contributing muscles holds the relatively large head of the humerus in the small, shallow glenoid cavity of the scapula during arm movements.</a:t>
            </a:r>
          </a:p>
        </p:txBody>
      </p:sp>
      <p:pic>
        <p:nvPicPr>
          <p:cNvPr id="7" name="Picture 6">
            <a:extLst>
              <a:ext uri="{FF2B5EF4-FFF2-40B4-BE49-F238E27FC236}">
                <a16:creationId xmlns:a16="http://schemas.microsoft.com/office/drawing/2014/main" id="{775746E4-7336-9447-ED1A-9EBA083BADA0}"/>
              </a:ext>
            </a:extLst>
          </p:cNvPr>
          <p:cNvPicPr>
            <a:picLocks noChangeAspect="1"/>
          </p:cNvPicPr>
          <p:nvPr/>
        </p:nvPicPr>
        <p:blipFill>
          <a:blip r:embed="rId2"/>
          <a:stretch>
            <a:fillRect/>
          </a:stretch>
        </p:blipFill>
        <p:spPr>
          <a:xfrm>
            <a:off x="4572000" y="2971812"/>
            <a:ext cx="4137846" cy="3824190"/>
          </a:xfrm>
          <a:prstGeom prst="rect">
            <a:avLst/>
          </a:prstGeom>
        </p:spPr>
      </p:pic>
      <p:pic>
        <p:nvPicPr>
          <p:cNvPr id="9" name="Picture 8">
            <a:extLst>
              <a:ext uri="{FF2B5EF4-FFF2-40B4-BE49-F238E27FC236}">
                <a16:creationId xmlns:a16="http://schemas.microsoft.com/office/drawing/2014/main" id="{11DCCB7E-785F-F362-C9E4-C3D0456E3532}"/>
              </a:ext>
            </a:extLst>
          </p:cNvPr>
          <p:cNvPicPr>
            <a:picLocks noChangeAspect="1"/>
          </p:cNvPicPr>
          <p:nvPr/>
        </p:nvPicPr>
        <p:blipFill>
          <a:blip r:embed="rId3"/>
          <a:stretch>
            <a:fillRect/>
          </a:stretch>
        </p:blipFill>
        <p:spPr>
          <a:xfrm>
            <a:off x="297137" y="3644359"/>
            <a:ext cx="4054045" cy="2782956"/>
          </a:xfrm>
          <a:prstGeom prst="rect">
            <a:avLst/>
          </a:prstGeom>
        </p:spPr>
      </p:pic>
    </p:spTree>
    <p:extLst>
      <p:ext uri="{BB962C8B-B14F-4D97-AF65-F5344CB8AC3E}">
        <p14:creationId xmlns:p14="http://schemas.microsoft.com/office/powerpoint/2010/main" val="164368462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M. SUPRASPINATUS</a:t>
            </a:r>
            <a:endParaRPr lang="en-GB"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5C924B64-EF9D-2BE1-B099-69D94357F916}"/>
              </a:ext>
            </a:extLst>
          </p:cNvPr>
          <p:cNvPicPr>
            <a:picLocks noChangeAspect="1"/>
          </p:cNvPicPr>
          <p:nvPr/>
        </p:nvPicPr>
        <p:blipFill rotWithShape="1">
          <a:blip r:embed="rId2"/>
          <a:srcRect l="2748" t="29819" r="1925" b="56265"/>
          <a:stretch/>
        </p:blipFill>
        <p:spPr>
          <a:xfrm>
            <a:off x="76317" y="1219258"/>
            <a:ext cx="8991365" cy="533387"/>
          </a:xfrm>
          <a:prstGeom prst="rect">
            <a:avLst/>
          </a:prstGeom>
        </p:spPr>
      </p:pic>
      <p:pic>
        <p:nvPicPr>
          <p:cNvPr id="2" name="Picture 1">
            <a:extLst>
              <a:ext uri="{FF2B5EF4-FFF2-40B4-BE49-F238E27FC236}">
                <a16:creationId xmlns:a16="http://schemas.microsoft.com/office/drawing/2014/main" id="{16BD812F-CA99-1684-63A8-794E8D986360}"/>
              </a:ext>
            </a:extLst>
          </p:cNvPr>
          <p:cNvPicPr>
            <a:picLocks noChangeAspect="1"/>
          </p:cNvPicPr>
          <p:nvPr/>
        </p:nvPicPr>
        <p:blipFill rotWithShape="1">
          <a:blip r:embed="rId2"/>
          <a:srcRect l="2336" t="1988" r="2336" b="88073"/>
          <a:stretch/>
        </p:blipFill>
        <p:spPr>
          <a:xfrm>
            <a:off x="35546" y="838268"/>
            <a:ext cx="8991365" cy="380990"/>
          </a:xfrm>
          <a:prstGeom prst="rect">
            <a:avLst/>
          </a:prstGeom>
        </p:spPr>
      </p:pic>
      <p:pic>
        <p:nvPicPr>
          <p:cNvPr id="3" name="Picture 5">
            <a:extLst>
              <a:ext uri="{FF2B5EF4-FFF2-40B4-BE49-F238E27FC236}">
                <a16:creationId xmlns:a16="http://schemas.microsoft.com/office/drawing/2014/main" id="{A9FD090E-2D95-DAFB-5523-A687AD27E8E7}"/>
              </a:ext>
            </a:extLst>
          </p:cNvPr>
          <p:cNvPicPr>
            <a:picLocks noChangeAspect="1" noChangeArrowheads="1"/>
          </p:cNvPicPr>
          <p:nvPr/>
        </p:nvPicPr>
        <p:blipFill>
          <a:blip r:embed="rId3" cstate="print"/>
          <a:srcRect l="7788" r="39272" b="41092"/>
          <a:stretch>
            <a:fillRect/>
          </a:stretch>
        </p:blipFill>
        <p:spPr bwMode="auto">
          <a:xfrm>
            <a:off x="3924499" y="1835252"/>
            <a:ext cx="4970431" cy="4153962"/>
          </a:xfrm>
          <a:prstGeom prst="rect">
            <a:avLst/>
          </a:prstGeom>
          <a:noFill/>
          <a:ln w="9525">
            <a:noFill/>
            <a:miter lim="800000"/>
            <a:headEnd/>
            <a:tailEnd/>
          </a:ln>
        </p:spPr>
      </p:pic>
      <p:sp>
        <p:nvSpPr>
          <p:cNvPr id="7" name="TextBox 6">
            <a:extLst>
              <a:ext uri="{FF2B5EF4-FFF2-40B4-BE49-F238E27FC236}">
                <a16:creationId xmlns:a16="http://schemas.microsoft.com/office/drawing/2014/main" id="{9B644FD4-1D11-E17A-27A9-470B94501157}"/>
              </a:ext>
            </a:extLst>
          </p:cNvPr>
          <p:cNvSpPr txBox="1"/>
          <p:nvPr/>
        </p:nvSpPr>
        <p:spPr>
          <a:xfrm>
            <a:off x="101811" y="2694673"/>
            <a:ext cx="3598148" cy="1323439"/>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supraspinatus occupies the supraspinous fossa of the scapula.</a:t>
            </a:r>
          </a:p>
          <a:p>
            <a:endParaRPr lang="en-GB" sz="1600" dirty="0">
              <a:latin typeface="+mn-lt"/>
            </a:endParaRPr>
          </a:p>
          <a:p>
            <a:pPr marL="285750" indent="-285750">
              <a:buFont typeface="Arial" panose="020B0604020202020204" pitchFamily="34" charset="0"/>
              <a:buChar char="•"/>
            </a:pPr>
            <a:r>
              <a:rPr lang="en-GB" sz="1600" dirty="0">
                <a:latin typeface="+mn-lt"/>
              </a:rPr>
              <a:t>A bursa separates it from the lateral quarter of the fossa. </a:t>
            </a:r>
          </a:p>
        </p:txBody>
      </p:sp>
      <p:pic>
        <p:nvPicPr>
          <p:cNvPr id="9" name="Picture 8">
            <a:extLst>
              <a:ext uri="{FF2B5EF4-FFF2-40B4-BE49-F238E27FC236}">
                <a16:creationId xmlns:a16="http://schemas.microsoft.com/office/drawing/2014/main" id="{1FEE90FF-0F9D-FF92-C25E-F3931A0E5A43}"/>
              </a:ext>
            </a:extLst>
          </p:cNvPr>
          <p:cNvPicPr>
            <a:picLocks noChangeAspect="1"/>
          </p:cNvPicPr>
          <p:nvPr/>
        </p:nvPicPr>
        <p:blipFill>
          <a:blip r:embed="rId4"/>
          <a:stretch>
            <a:fillRect/>
          </a:stretch>
        </p:blipFill>
        <p:spPr>
          <a:xfrm>
            <a:off x="249070" y="5791138"/>
            <a:ext cx="6266082" cy="800117"/>
          </a:xfrm>
          <a:prstGeom prst="rect">
            <a:avLst/>
          </a:prstGeom>
        </p:spPr>
      </p:pic>
    </p:spTree>
    <p:extLst>
      <p:ext uri="{BB962C8B-B14F-4D97-AF65-F5344CB8AC3E}">
        <p14:creationId xmlns:p14="http://schemas.microsoft.com/office/powerpoint/2010/main" val="121682550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5214907" cy="503238"/>
          </a:xfrm>
        </p:spPr>
        <p:txBody>
          <a:bodyPr/>
          <a:lstStyle/>
          <a:p>
            <a:pPr eaLnBrk="1" hangingPunct="1">
              <a:defRPr/>
            </a:pPr>
            <a:r>
              <a:rPr lang="en-GB" altLang="en-US" sz="2800" b="1" dirty="0">
                <a:solidFill>
                  <a:srgbClr val="FF0000"/>
                </a:solidFill>
                <a:effectLst>
                  <a:outerShdw blurRad="38100" dist="38100" dir="2700000" algn="tl">
                    <a:srgbClr val="C0C0C0"/>
                  </a:outerShdw>
                </a:effectLst>
                <a:latin typeface="Book Antiqua" pitchFamily="18" charset="0"/>
              </a:rPr>
              <a:t>MUSCLES OF SHOULDER</a:t>
            </a:r>
            <a:endParaRPr lang="en-US" altLang="en-US" sz="2800" b="1" dirty="0">
              <a:solidFill>
                <a:srgbClr val="FF0000"/>
              </a:solidFill>
              <a:effectLst>
                <a:outerShdw blurRad="38100" dist="38100" dir="2700000" algn="tl">
                  <a:srgbClr val="C0C0C0"/>
                </a:outerShdw>
              </a:effectLst>
            </a:endParaRPr>
          </a:p>
        </p:txBody>
      </p:sp>
      <p:sp>
        <p:nvSpPr>
          <p:cNvPr id="5123" name="Rectangle 3"/>
          <p:cNvSpPr>
            <a:spLocks noGrp="1" noChangeArrowheads="1"/>
          </p:cNvSpPr>
          <p:nvPr>
            <p:ph type="body" sz="half" idx="4294967295"/>
          </p:nvPr>
        </p:nvSpPr>
        <p:spPr>
          <a:xfrm>
            <a:off x="94038" y="702062"/>
            <a:ext cx="8059268" cy="5774858"/>
          </a:xfrm>
        </p:spPr>
        <p:txBody>
          <a:bodyPr/>
          <a:lstStyle/>
          <a:p>
            <a:pPr eaLnBrk="1" hangingPunct="1">
              <a:buNone/>
              <a:defRPr/>
            </a:pPr>
            <a:r>
              <a:rPr lang="en-GB" sz="1800" b="1" dirty="0">
                <a:solidFill>
                  <a:srgbClr val="FF0000"/>
                </a:solidFill>
              </a:rPr>
              <a:t>Posterior </a:t>
            </a:r>
            <a:r>
              <a:rPr lang="en-GB" sz="1800" b="1" dirty="0" err="1">
                <a:solidFill>
                  <a:srgbClr val="FF0000"/>
                </a:solidFill>
              </a:rPr>
              <a:t>Axio</a:t>
            </a:r>
            <a:r>
              <a:rPr lang="en-GB" sz="1800" b="1" dirty="0">
                <a:solidFill>
                  <a:srgbClr val="FF0000"/>
                </a:solidFill>
              </a:rPr>
              <a:t>-Appendicular and Scapulohumeral Muscles</a:t>
            </a:r>
            <a:r>
              <a:rPr lang="sr-Latn-CS" altLang="en-US" sz="1800" b="1" dirty="0">
                <a:solidFill>
                  <a:srgbClr val="FF0000"/>
                </a:solidFill>
                <a:effectLst>
                  <a:outerShdw blurRad="38100" dist="38100" dir="2700000" algn="tl">
                    <a:srgbClr val="C0C0C0"/>
                  </a:outerShdw>
                </a:effectLst>
              </a:rPr>
              <a:t>:</a:t>
            </a:r>
            <a:endParaRPr lang="en-GB" altLang="en-US" sz="1800" b="1" dirty="0">
              <a:solidFill>
                <a:srgbClr val="FF0000"/>
              </a:solidFill>
              <a:effectLst>
                <a:outerShdw blurRad="38100" dist="38100" dir="2700000" algn="tl">
                  <a:srgbClr val="C0C0C0"/>
                </a:outerShdw>
              </a:effectLst>
            </a:endParaRPr>
          </a:p>
          <a:p>
            <a:pPr eaLnBrk="1" hangingPunct="1">
              <a:buNone/>
              <a:defRPr/>
            </a:pPr>
            <a:endParaRPr lang="en-GB" altLang="en-US" sz="1800" b="1" dirty="0">
              <a:solidFill>
                <a:srgbClr val="FF0000"/>
              </a:solidFill>
              <a:effectLst>
                <a:outerShdw blurRad="38100" dist="38100" dir="2700000" algn="tl">
                  <a:srgbClr val="C0C0C0"/>
                </a:outerShdw>
              </a:effectLst>
            </a:endParaRPr>
          </a:p>
          <a:p>
            <a:pPr eaLnBrk="1" hangingPunct="1">
              <a:buNone/>
              <a:defRPr/>
            </a:pPr>
            <a:r>
              <a:rPr lang="en-GB" altLang="en-US" sz="1800" b="1" dirty="0">
                <a:solidFill>
                  <a:srgbClr val="FF0000"/>
                </a:solidFill>
                <a:effectLst>
                  <a:outerShdw blurRad="38100" dist="38100" dir="2700000" algn="tl">
                    <a:srgbClr val="C0C0C0"/>
                  </a:outerShdw>
                </a:effectLst>
              </a:rPr>
              <a:t>* </a:t>
            </a:r>
            <a:r>
              <a:rPr lang="en-GB" sz="1800" u="sng" dirty="0">
                <a:solidFill>
                  <a:srgbClr val="FF0000"/>
                </a:solidFill>
              </a:rPr>
              <a:t>Superficial posterior </a:t>
            </a:r>
            <a:r>
              <a:rPr lang="en-GB" sz="1800" u="sng" dirty="0" err="1">
                <a:solidFill>
                  <a:srgbClr val="FF0000"/>
                </a:solidFill>
              </a:rPr>
              <a:t>axio</a:t>
            </a:r>
            <a:r>
              <a:rPr lang="en-GB" sz="1800" u="sng" dirty="0">
                <a:solidFill>
                  <a:srgbClr val="FF0000"/>
                </a:solidFill>
              </a:rPr>
              <a:t>-appendicular (extrinsic shoulder) muscles:</a:t>
            </a:r>
            <a:endParaRPr lang="sr-Latn-CS" altLang="en-US" sz="1800" b="1" u="sng" dirty="0">
              <a:solidFill>
                <a:srgbClr val="FF0000"/>
              </a:solidFill>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 m. trapezius</a:t>
            </a:r>
          </a:p>
          <a:p>
            <a:pPr eaLnBrk="1" hangingPunct="1">
              <a:buFontTx/>
              <a:buNone/>
              <a:defRPr/>
            </a:pPr>
            <a:r>
              <a:rPr lang="en-GB" altLang="en-US" sz="1800" b="1" dirty="0">
                <a:effectLst>
                  <a:outerShdw blurRad="38100" dist="38100" dir="2700000" algn="tl">
                    <a:srgbClr val="C0C0C0"/>
                  </a:outerShdw>
                </a:effectLst>
              </a:rPr>
              <a:t>     - m. latissimus dorsi</a:t>
            </a:r>
          </a:p>
          <a:p>
            <a:pPr eaLnBrk="1" hangingPunct="1">
              <a:buNone/>
              <a:defRPr/>
            </a:pPr>
            <a:r>
              <a:rPr lang="en-GB" altLang="en-US" sz="1800" b="1" dirty="0">
                <a:solidFill>
                  <a:srgbClr val="FF0000"/>
                </a:solidFill>
                <a:effectLst>
                  <a:outerShdw blurRad="38100" dist="38100" dir="2700000" algn="tl">
                    <a:srgbClr val="C0C0C0"/>
                  </a:outerShdw>
                </a:effectLst>
              </a:rPr>
              <a:t>* </a:t>
            </a:r>
            <a:r>
              <a:rPr lang="en-GB" sz="1800" u="sng" dirty="0">
                <a:solidFill>
                  <a:srgbClr val="FF0000"/>
                </a:solidFill>
              </a:rPr>
              <a:t>Deep posterior </a:t>
            </a:r>
            <a:r>
              <a:rPr lang="en-GB" sz="1800" u="sng" dirty="0" err="1">
                <a:solidFill>
                  <a:srgbClr val="FF0000"/>
                </a:solidFill>
              </a:rPr>
              <a:t>axio</a:t>
            </a:r>
            <a:r>
              <a:rPr lang="en-GB" sz="1800" u="sng" dirty="0">
                <a:solidFill>
                  <a:srgbClr val="FF0000"/>
                </a:solidFill>
              </a:rPr>
              <a:t>-appendicular (extrinsic shoulder) muscles:</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r>
              <a:rPr lang="sr-Cyrl-RS" altLang="en-US" sz="1800" b="1" dirty="0">
                <a:effectLst>
                  <a:outerShdw blurRad="38100" dist="38100" dir="2700000" algn="tl">
                    <a:srgbClr val="C0C0C0"/>
                  </a:outerShdw>
                </a:effectLst>
              </a:rPr>
              <a:t>- </a:t>
            </a:r>
            <a:r>
              <a:rPr lang="en-GB" altLang="en-US" sz="1800" b="1" dirty="0">
                <a:effectLst>
                  <a:outerShdw blurRad="38100" dist="38100" dir="2700000" algn="tl">
                    <a:srgbClr val="C0C0C0"/>
                  </a:outerShdw>
                </a:effectLst>
              </a:rPr>
              <a:t>m. </a:t>
            </a:r>
            <a:r>
              <a:rPr lang="en-GB" altLang="en-US" sz="1800" b="1" dirty="0" err="1">
                <a:effectLst>
                  <a:outerShdw blurRad="38100" dist="38100" dir="2700000" algn="tl">
                    <a:srgbClr val="C0C0C0"/>
                  </a:outerShdw>
                </a:effectLst>
              </a:rPr>
              <a:t>levator</a:t>
            </a:r>
            <a:r>
              <a:rPr lang="en-GB" altLang="en-US" sz="1800" b="1" dirty="0">
                <a:effectLst>
                  <a:outerShdw blurRad="38100" dist="38100" dir="2700000" algn="tl">
                    <a:srgbClr val="C0C0C0"/>
                  </a:outerShdw>
                </a:effectLst>
              </a:rPr>
              <a:t> scapulae </a:t>
            </a:r>
          </a:p>
          <a:p>
            <a:pPr eaLnBrk="1" hangingPunct="1">
              <a:buFontTx/>
              <a:buNone/>
              <a:defRPr/>
            </a:pPr>
            <a:r>
              <a:rPr lang="en-GB" altLang="en-US" sz="1800" b="1" dirty="0">
                <a:effectLst>
                  <a:outerShdw blurRad="38100" dist="38100" dir="2700000" algn="tl">
                    <a:srgbClr val="C0C0C0"/>
                  </a:outerShdw>
                </a:effectLst>
              </a:rPr>
              <a:t>	- m. rhomboideus</a:t>
            </a:r>
          </a:p>
          <a:p>
            <a:pPr eaLnBrk="1" hangingPunct="1">
              <a:buNone/>
              <a:defRPr/>
            </a:pPr>
            <a:r>
              <a:rPr lang="en-GB" altLang="en-US" sz="1800" b="1" dirty="0">
                <a:solidFill>
                  <a:srgbClr val="FF0000"/>
                </a:solidFill>
                <a:effectLst>
                  <a:outerShdw blurRad="38100" dist="38100" dir="2700000" algn="tl">
                    <a:srgbClr val="C0C0C0"/>
                  </a:outerShdw>
                </a:effectLst>
              </a:rPr>
              <a:t>* </a:t>
            </a:r>
            <a:r>
              <a:rPr lang="en-GB" sz="1800" u="sng" dirty="0">
                <a:solidFill>
                  <a:srgbClr val="FF0000"/>
                </a:solidFill>
              </a:rPr>
              <a:t>Scapulohumeral (intrinsic shoulder) muscles:</a:t>
            </a:r>
            <a:endParaRPr lang="sr-Latn-CS" altLang="en-US" sz="1800" b="1" u="sng" dirty="0">
              <a:solidFill>
                <a:srgbClr val="FF0000"/>
              </a:solidFill>
              <a:effectLst>
                <a:outerShdw blurRad="38100" dist="38100" dir="2700000" algn="tl">
                  <a:srgbClr val="C0C0C0"/>
                </a:outerShdw>
              </a:effectLst>
            </a:endParaRPr>
          </a:p>
          <a:p>
            <a:pPr eaLnBrk="1" hangingPunct="1">
              <a:buFontTx/>
              <a:buNone/>
              <a:defRPr/>
            </a:pPr>
            <a:r>
              <a:rPr lang="sr-Latn-CS" altLang="en-US" sz="1800" b="1" dirty="0">
                <a:solidFill>
                  <a:srgbClr val="FF0000"/>
                </a:solidFill>
                <a:effectLst>
                  <a:outerShdw blurRad="38100" dist="38100" dir="2700000" algn="tl">
                    <a:srgbClr val="C0C0C0"/>
                  </a:outerShdw>
                </a:effectLst>
              </a:rPr>
              <a:t> </a:t>
            </a:r>
            <a:r>
              <a:rPr lang="en-GB" altLang="en-US" sz="1800" b="1" dirty="0">
                <a:solidFill>
                  <a:srgbClr val="FF0000"/>
                </a:solidFill>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sr-Latn-CS" altLang="en-US" sz="1800" b="1" dirty="0" err="1">
                <a:effectLst>
                  <a:outerShdw blurRad="38100" dist="38100" dir="2700000" algn="tl">
                    <a:srgbClr val="C0C0C0"/>
                  </a:outerShdw>
                </a:effectLst>
              </a:rPr>
              <a:t>deltoideus</a:t>
            </a:r>
            <a:endParaRPr lang="en-GB" altLang="en-US" sz="1800" b="1" dirty="0">
              <a:effectLst>
                <a:outerShdw blurRad="38100" dist="38100" dir="2700000" algn="tl">
                  <a:srgbClr val="C0C0C0"/>
                </a:outerShdw>
              </a:effectLst>
            </a:endParaRPr>
          </a:p>
          <a:p>
            <a:pPr eaLnBrk="1" hangingPunct="1">
              <a:buFontTx/>
              <a:buNone/>
              <a:defRPr/>
            </a:pPr>
            <a:r>
              <a:rPr lang="en-US" altLang="en-US" sz="1800" b="1" dirty="0">
                <a:effectLst>
                  <a:outerShdw blurRad="38100" dist="38100" dir="2700000" algn="tl">
                    <a:srgbClr val="C0C0C0"/>
                  </a:outerShdw>
                </a:effectLst>
              </a:rPr>
              <a:t>	- m. teres major</a:t>
            </a:r>
          </a:p>
          <a:p>
            <a:pPr eaLnBrk="1" hangingPunct="1">
              <a:buFontTx/>
              <a:buNone/>
              <a:defRPr/>
            </a:pPr>
            <a:r>
              <a:rPr lang="en-GB" sz="1800" dirty="0">
                <a:solidFill>
                  <a:srgbClr val="FF0000"/>
                </a:solidFill>
              </a:rPr>
              <a:t>    </a:t>
            </a:r>
            <a:r>
              <a:rPr lang="en-GB" sz="1800" u="sng" dirty="0">
                <a:solidFill>
                  <a:srgbClr val="FF0000"/>
                </a:solidFill>
              </a:rPr>
              <a:t>and four rotator cuff muscles</a:t>
            </a:r>
            <a:r>
              <a:rPr lang="en-US" altLang="en-US" sz="1800" b="1" dirty="0">
                <a:effectLst>
                  <a:outerShdw blurRad="38100" dist="38100" dir="2700000" algn="tl">
                    <a:srgbClr val="C0C0C0"/>
                  </a:outerShdw>
                </a:effectLst>
              </a:rPr>
              <a:t> </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sr-Latn-CS" altLang="en-US" sz="1800" b="1" dirty="0" err="1">
                <a:effectLst>
                  <a:outerShdw blurRad="38100" dist="38100" dir="2700000" algn="tl">
                    <a:srgbClr val="C0C0C0"/>
                  </a:outerShdw>
                </a:effectLst>
              </a:rPr>
              <a:t>supraspinatus</a:t>
            </a:r>
            <a:endParaRPr lang="sr-Latn-CS" altLang="en-US" sz="1800" b="1" dirty="0">
              <a:effectLst>
                <a:outerShdw blurRad="38100" dist="38100" dir="2700000" algn="tl">
                  <a:srgbClr val="C0C0C0"/>
                </a:outerShdw>
              </a:effectLst>
            </a:endParaRPr>
          </a:p>
          <a:p>
            <a:pPr eaLnBrk="1" hangingPunct="1">
              <a:buFontTx/>
              <a:buNone/>
              <a:defRPr/>
            </a:pPr>
            <a:r>
              <a:rPr lang="sr-Latn-CS" altLang="en-US" sz="1800" b="1" dirty="0">
                <a:effectLst>
                  <a:outerShdw blurRad="38100" dist="38100" dir="2700000" algn="tl">
                    <a:srgbClr val="C0C0C0"/>
                  </a:outerShdw>
                </a:effectLst>
              </a:rPr>
              <a:t>     - m. </a:t>
            </a:r>
            <a:r>
              <a:rPr lang="sr-Latn-CS" altLang="en-US" sz="1800" b="1" dirty="0" err="1">
                <a:effectLst>
                  <a:outerShdw blurRad="38100" dist="38100" dir="2700000" algn="tl">
                    <a:srgbClr val="C0C0C0"/>
                  </a:outerShdw>
                </a:effectLst>
              </a:rPr>
              <a:t>infraspinatus</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m. </a:t>
            </a:r>
            <a:r>
              <a:rPr lang="sr-Latn-CS" altLang="en-US" sz="1800" b="1" dirty="0" err="1">
                <a:effectLst>
                  <a:outerShdw blurRad="38100" dist="38100" dir="2700000" algn="tl">
                    <a:srgbClr val="C0C0C0"/>
                  </a:outerShdw>
                </a:effectLst>
              </a:rPr>
              <a:t>teres</a:t>
            </a:r>
            <a:r>
              <a:rPr lang="sr-Latn-CS" altLang="en-US" sz="1800" b="1" dirty="0">
                <a:effectLst>
                  <a:outerShdw blurRad="38100" dist="38100" dir="2700000" algn="tl">
                    <a:srgbClr val="C0C0C0"/>
                  </a:outerShdw>
                </a:effectLst>
              </a:rPr>
              <a:t> </a:t>
            </a:r>
            <a:r>
              <a:rPr lang="sr-Latn-CS" altLang="en-US" sz="1800" b="1" dirty="0" err="1">
                <a:effectLst>
                  <a:outerShdw blurRad="38100" dist="38100" dir="2700000" algn="tl">
                    <a:srgbClr val="C0C0C0"/>
                  </a:outerShdw>
                </a:effectLst>
              </a:rPr>
              <a:t>minor</a:t>
            </a:r>
            <a:endParaRPr lang="en-GB" altLang="en-US" sz="1800" b="1" dirty="0">
              <a:effectLst>
                <a:outerShdw blurRad="38100" dist="38100" dir="2700000" algn="tl">
                  <a:srgbClr val="C0C0C0"/>
                </a:outerShdw>
              </a:effectLst>
            </a:endParaRPr>
          </a:p>
          <a:p>
            <a:pPr eaLnBrk="1" hangingPunct="1">
              <a:buFontTx/>
              <a:buNone/>
              <a:defRPr/>
            </a:pPr>
            <a:r>
              <a:rPr lang="en-GB" altLang="en-US" sz="1800" b="1" dirty="0">
                <a:effectLst>
                  <a:outerShdw blurRad="38100" dist="38100" dir="2700000" algn="tl">
                    <a:srgbClr val="C0C0C0"/>
                  </a:outerShdw>
                </a:effectLst>
              </a:rPr>
              <a:t>	</a:t>
            </a:r>
            <a:r>
              <a:rPr lang="sr-Latn-CS" altLang="en-US" sz="1800" b="1" dirty="0">
                <a:effectLst>
                  <a:outerShdw blurRad="38100" dist="38100" dir="2700000" algn="tl">
                    <a:srgbClr val="C0C0C0"/>
                  </a:outerShdw>
                </a:effectLst>
              </a:rPr>
              <a:t> - m. </a:t>
            </a:r>
            <a:r>
              <a:rPr lang="sr-Latn-CS" altLang="en-US" sz="1800" b="1" dirty="0" err="1">
                <a:effectLst>
                  <a:outerShdw blurRad="38100" dist="38100" dir="2700000" algn="tl">
                    <a:srgbClr val="C0C0C0"/>
                  </a:outerShdw>
                </a:effectLst>
              </a:rPr>
              <a:t>subscapularis</a:t>
            </a:r>
            <a:r>
              <a:rPr lang="en-GB" altLang="en-US" sz="1800" b="1" dirty="0">
                <a:effectLst>
                  <a:outerShdw blurRad="38100" dist="38100" dir="2700000" algn="tl">
                    <a:srgbClr val="C0C0C0"/>
                  </a:outerShdw>
                </a:effectLst>
              </a:rPr>
              <a:t> </a:t>
            </a:r>
          </a:p>
          <a:p>
            <a:pPr eaLnBrk="1" hangingPunct="1">
              <a:buFontTx/>
              <a:buNone/>
              <a:defRPr/>
            </a:pPr>
            <a:endParaRPr lang="en-US" altLang="en-US" sz="1800" b="1" dirty="0">
              <a:effectLst>
                <a:outerShdw blurRad="38100" dist="38100" dir="2700000" algn="tl">
                  <a:srgbClr val="C0C0C0"/>
                </a:outerShdw>
              </a:effectLst>
            </a:endParaRPr>
          </a:p>
        </p:txBody>
      </p:sp>
      <p:pic>
        <p:nvPicPr>
          <p:cNvPr id="2" name="Picture 4">
            <a:extLst>
              <a:ext uri="{FF2B5EF4-FFF2-40B4-BE49-F238E27FC236}">
                <a16:creationId xmlns:a16="http://schemas.microsoft.com/office/drawing/2014/main" id="{C50B03E6-4E0C-0638-841D-D62940A76BD8}"/>
              </a:ext>
            </a:extLst>
          </p:cNvPr>
          <p:cNvPicPr>
            <a:picLocks noChangeAspect="1" noChangeArrowheads="1"/>
          </p:cNvPicPr>
          <p:nvPr/>
        </p:nvPicPr>
        <p:blipFill>
          <a:blip r:embed="rId2" cstate="print"/>
          <a:srcRect l="8083" r="37685" b="37746"/>
          <a:stretch>
            <a:fillRect/>
          </a:stretch>
        </p:blipFill>
        <p:spPr bwMode="auto">
          <a:xfrm>
            <a:off x="5204444" y="2821232"/>
            <a:ext cx="3845518" cy="3313609"/>
          </a:xfrm>
          <a:prstGeom prst="rect">
            <a:avLst/>
          </a:prstGeom>
          <a:noFill/>
          <a:ln w="9525">
            <a:noFill/>
            <a:miter lim="800000"/>
            <a:headEnd/>
            <a:tailEnd/>
          </a:ln>
        </p:spPr>
      </p:pic>
      <p:pic>
        <p:nvPicPr>
          <p:cNvPr id="3" name="Picture 3" descr="0024 nadlakat">
            <a:extLst>
              <a:ext uri="{FF2B5EF4-FFF2-40B4-BE49-F238E27FC236}">
                <a16:creationId xmlns:a16="http://schemas.microsoft.com/office/drawing/2014/main" id="{F11810F8-AB9C-D113-33C7-3A04E0181722}"/>
              </a:ext>
            </a:extLst>
          </p:cNvPr>
          <p:cNvPicPr>
            <a:picLocks noChangeAspect="1" noChangeArrowheads="1"/>
          </p:cNvPicPr>
          <p:nvPr/>
        </p:nvPicPr>
        <p:blipFill rotWithShape="1">
          <a:blip r:embed="rId3" cstate="print"/>
          <a:srcRect l="28124" t="53334" r="24514" b="3334"/>
          <a:stretch/>
        </p:blipFill>
        <p:spPr bwMode="auto">
          <a:xfrm>
            <a:off x="3702709" y="4646680"/>
            <a:ext cx="1501735" cy="1830240"/>
          </a:xfrm>
          <a:prstGeom prst="rect">
            <a:avLst/>
          </a:prstGeom>
          <a:noFill/>
          <a:ln w="9525">
            <a:noFill/>
            <a:miter lim="800000"/>
            <a:headEnd/>
            <a:tailEnd/>
          </a:ln>
          <a:effectLst/>
        </p:spPr>
      </p:pic>
    </p:spTree>
    <p:extLst>
      <p:ext uri="{BB962C8B-B14F-4D97-AF65-F5344CB8AC3E}">
        <p14:creationId xmlns:p14="http://schemas.microsoft.com/office/powerpoint/2010/main" val="528250794"/>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M. INFRASPINATUS</a:t>
            </a:r>
            <a:endParaRPr lang="en-GB"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5C924B64-EF9D-2BE1-B099-69D94357F916}"/>
              </a:ext>
            </a:extLst>
          </p:cNvPr>
          <p:cNvPicPr>
            <a:picLocks noChangeAspect="1"/>
          </p:cNvPicPr>
          <p:nvPr/>
        </p:nvPicPr>
        <p:blipFill rotWithShape="1">
          <a:blip r:embed="rId2"/>
          <a:srcRect l="2748" t="41747" r="1925" b="46326"/>
          <a:stretch/>
        </p:blipFill>
        <p:spPr>
          <a:xfrm>
            <a:off x="76317" y="1066062"/>
            <a:ext cx="8991365" cy="457188"/>
          </a:xfrm>
          <a:prstGeom prst="rect">
            <a:avLst/>
          </a:prstGeom>
        </p:spPr>
      </p:pic>
      <p:pic>
        <p:nvPicPr>
          <p:cNvPr id="2" name="Picture 1">
            <a:extLst>
              <a:ext uri="{FF2B5EF4-FFF2-40B4-BE49-F238E27FC236}">
                <a16:creationId xmlns:a16="http://schemas.microsoft.com/office/drawing/2014/main" id="{D10A6CF3-23F8-B26E-A32B-66380A7A52D9}"/>
              </a:ext>
            </a:extLst>
          </p:cNvPr>
          <p:cNvPicPr>
            <a:picLocks noChangeAspect="1"/>
          </p:cNvPicPr>
          <p:nvPr/>
        </p:nvPicPr>
        <p:blipFill rotWithShape="1">
          <a:blip r:embed="rId2"/>
          <a:srcRect l="2336" t="1988" r="2336" b="88073"/>
          <a:stretch/>
        </p:blipFill>
        <p:spPr>
          <a:xfrm>
            <a:off x="60824" y="599259"/>
            <a:ext cx="8991365" cy="380990"/>
          </a:xfrm>
          <a:prstGeom prst="rect">
            <a:avLst/>
          </a:prstGeom>
        </p:spPr>
      </p:pic>
      <p:pic>
        <p:nvPicPr>
          <p:cNvPr id="3" name="Picture 5">
            <a:extLst>
              <a:ext uri="{FF2B5EF4-FFF2-40B4-BE49-F238E27FC236}">
                <a16:creationId xmlns:a16="http://schemas.microsoft.com/office/drawing/2014/main" id="{67537050-B2DB-25C4-3AB4-9F8EFE9B3151}"/>
              </a:ext>
            </a:extLst>
          </p:cNvPr>
          <p:cNvPicPr>
            <a:picLocks noChangeAspect="1" noChangeArrowheads="1"/>
          </p:cNvPicPr>
          <p:nvPr/>
        </p:nvPicPr>
        <p:blipFill>
          <a:blip r:embed="rId3" cstate="print"/>
          <a:srcRect l="7788" r="39272" b="41092"/>
          <a:stretch>
            <a:fillRect/>
          </a:stretch>
        </p:blipFill>
        <p:spPr bwMode="auto">
          <a:xfrm>
            <a:off x="4081758" y="1545905"/>
            <a:ext cx="4970431" cy="4153962"/>
          </a:xfrm>
          <a:prstGeom prst="rect">
            <a:avLst/>
          </a:prstGeom>
          <a:noFill/>
          <a:ln w="9525">
            <a:noFill/>
            <a:miter lim="800000"/>
            <a:headEnd/>
            <a:tailEnd/>
          </a:ln>
        </p:spPr>
      </p:pic>
      <p:sp>
        <p:nvSpPr>
          <p:cNvPr id="5" name="TextBox 4">
            <a:extLst>
              <a:ext uri="{FF2B5EF4-FFF2-40B4-BE49-F238E27FC236}">
                <a16:creationId xmlns:a16="http://schemas.microsoft.com/office/drawing/2014/main" id="{012320C7-B20E-69A6-BD3D-645AE72B5E6B}"/>
              </a:ext>
            </a:extLst>
          </p:cNvPr>
          <p:cNvSpPr txBox="1"/>
          <p:nvPr/>
        </p:nvSpPr>
        <p:spPr>
          <a:xfrm>
            <a:off x="56" y="2667020"/>
            <a:ext cx="4089199" cy="1077218"/>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infraspinatus occupies the medial three quarters of the infraspinous fossa and is partly covered by the deltoid and trapezius. </a:t>
            </a:r>
          </a:p>
        </p:txBody>
      </p:sp>
      <p:pic>
        <p:nvPicPr>
          <p:cNvPr id="7" name="Picture 6">
            <a:extLst>
              <a:ext uri="{FF2B5EF4-FFF2-40B4-BE49-F238E27FC236}">
                <a16:creationId xmlns:a16="http://schemas.microsoft.com/office/drawing/2014/main" id="{20B4164B-561D-A05B-B566-5B23D9DB39A8}"/>
              </a:ext>
            </a:extLst>
          </p:cNvPr>
          <p:cNvPicPr>
            <a:picLocks noChangeAspect="1"/>
          </p:cNvPicPr>
          <p:nvPr/>
        </p:nvPicPr>
        <p:blipFill>
          <a:blip r:embed="rId4"/>
          <a:stretch>
            <a:fillRect/>
          </a:stretch>
        </p:blipFill>
        <p:spPr>
          <a:xfrm>
            <a:off x="304912" y="5409163"/>
            <a:ext cx="6771027" cy="1426991"/>
          </a:xfrm>
          <a:prstGeom prst="rect">
            <a:avLst/>
          </a:prstGeom>
        </p:spPr>
      </p:pic>
    </p:spTree>
    <p:extLst>
      <p:ext uri="{BB962C8B-B14F-4D97-AF65-F5344CB8AC3E}">
        <p14:creationId xmlns:p14="http://schemas.microsoft.com/office/powerpoint/2010/main" val="290680619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B21A23A-E82F-62F8-7A70-3711F8943AB7}"/>
              </a:ext>
            </a:extLst>
          </p:cNvPr>
          <p:cNvPicPr>
            <a:picLocks noChangeAspect="1" noChangeArrowheads="1"/>
          </p:cNvPicPr>
          <p:nvPr/>
        </p:nvPicPr>
        <p:blipFill>
          <a:blip r:embed="rId2" cstate="print"/>
          <a:srcRect l="8896" r="38164" b="37549"/>
          <a:stretch>
            <a:fillRect/>
          </a:stretch>
        </p:blipFill>
        <p:spPr bwMode="auto">
          <a:xfrm>
            <a:off x="4558781" y="1498698"/>
            <a:ext cx="4478461" cy="3969615"/>
          </a:xfrm>
          <a:prstGeom prst="rect">
            <a:avLst/>
          </a:prstGeom>
          <a:noFill/>
          <a:ln w="9525">
            <a:noFill/>
            <a:bevel/>
            <a:headEnd/>
            <a:tailEnd/>
          </a:ln>
          <a:effectLst/>
        </p:spPr>
      </p:pic>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M. TERES MINOR</a:t>
            </a:r>
            <a:endParaRPr lang="en-GB"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5C924B64-EF9D-2BE1-B099-69D94357F916}"/>
              </a:ext>
            </a:extLst>
          </p:cNvPr>
          <p:cNvPicPr>
            <a:picLocks noChangeAspect="1"/>
          </p:cNvPicPr>
          <p:nvPr/>
        </p:nvPicPr>
        <p:blipFill rotWithShape="1">
          <a:blip r:embed="rId3"/>
          <a:srcRect l="2748" t="53675" r="1925" b="34398"/>
          <a:stretch/>
        </p:blipFill>
        <p:spPr>
          <a:xfrm>
            <a:off x="76317" y="970640"/>
            <a:ext cx="8991365" cy="457188"/>
          </a:xfrm>
          <a:prstGeom prst="rect">
            <a:avLst/>
          </a:prstGeom>
        </p:spPr>
      </p:pic>
      <p:pic>
        <p:nvPicPr>
          <p:cNvPr id="2" name="Picture 1">
            <a:extLst>
              <a:ext uri="{FF2B5EF4-FFF2-40B4-BE49-F238E27FC236}">
                <a16:creationId xmlns:a16="http://schemas.microsoft.com/office/drawing/2014/main" id="{AB9A0F68-C01D-D5D4-2590-86534A04254E}"/>
              </a:ext>
            </a:extLst>
          </p:cNvPr>
          <p:cNvPicPr>
            <a:picLocks noChangeAspect="1"/>
          </p:cNvPicPr>
          <p:nvPr/>
        </p:nvPicPr>
        <p:blipFill rotWithShape="1">
          <a:blip r:embed="rId3"/>
          <a:srcRect l="2336" t="1988" r="2336" b="88073"/>
          <a:stretch/>
        </p:blipFill>
        <p:spPr>
          <a:xfrm>
            <a:off x="45877" y="518780"/>
            <a:ext cx="8991365" cy="380990"/>
          </a:xfrm>
          <a:prstGeom prst="rect">
            <a:avLst/>
          </a:prstGeom>
        </p:spPr>
      </p:pic>
      <p:pic>
        <p:nvPicPr>
          <p:cNvPr id="3" name="Picture 5">
            <a:extLst>
              <a:ext uri="{FF2B5EF4-FFF2-40B4-BE49-F238E27FC236}">
                <a16:creationId xmlns:a16="http://schemas.microsoft.com/office/drawing/2014/main" id="{BFC8A7A3-33DB-F269-B1EC-C7359C796B11}"/>
              </a:ext>
            </a:extLst>
          </p:cNvPr>
          <p:cNvPicPr>
            <a:picLocks noChangeAspect="1" noChangeArrowheads="1"/>
          </p:cNvPicPr>
          <p:nvPr/>
        </p:nvPicPr>
        <p:blipFill>
          <a:blip r:embed="rId4" cstate="print"/>
          <a:srcRect l="7788" r="39272" b="41092"/>
          <a:stretch>
            <a:fillRect/>
          </a:stretch>
        </p:blipFill>
        <p:spPr bwMode="auto">
          <a:xfrm>
            <a:off x="0" y="1469338"/>
            <a:ext cx="4784981" cy="3998975"/>
          </a:xfrm>
          <a:prstGeom prst="rect">
            <a:avLst/>
          </a:prstGeom>
          <a:noFill/>
          <a:ln w="9525">
            <a:noFill/>
            <a:miter lim="800000"/>
            <a:headEnd/>
            <a:tailEnd/>
          </a:ln>
        </p:spPr>
      </p:pic>
      <p:sp>
        <p:nvSpPr>
          <p:cNvPr id="7" name="TextBox 6">
            <a:extLst>
              <a:ext uri="{FF2B5EF4-FFF2-40B4-BE49-F238E27FC236}">
                <a16:creationId xmlns:a16="http://schemas.microsoft.com/office/drawing/2014/main" id="{F849A29A-99D6-F919-65B6-8813C4EDD8B5}"/>
              </a:ext>
            </a:extLst>
          </p:cNvPr>
          <p:cNvSpPr txBox="1"/>
          <p:nvPr/>
        </p:nvSpPr>
        <p:spPr>
          <a:xfrm>
            <a:off x="990693" y="5539183"/>
            <a:ext cx="7162612" cy="1077218"/>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teres minor is a narrow, elongate muscle that is completely hidden by the deltoid and is often not clearly delineated from the infraspinatus. </a:t>
            </a:r>
          </a:p>
          <a:p>
            <a:pPr marL="285750" indent="-285750">
              <a:buFont typeface="Arial" panose="020B0604020202020204" pitchFamily="34" charset="0"/>
              <a:buChar char="•"/>
            </a:pPr>
            <a:r>
              <a:rPr lang="en-GB" sz="1600" dirty="0">
                <a:latin typeface="+mn-lt"/>
              </a:rPr>
              <a:t>The teres minor works with the infraspinatus to rotate the arm laterally and assist in its adduction.</a:t>
            </a:r>
          </a:p>
        </p:txBody>
      </p:sp>
    </p:spTree>
    <p:extLst>
      <p:ext uri="{BB962C8B-B14F-4D97-AF65-F5344CB8AC3E}">
        <p14:creationId xmlns:p14="http://schemas.microsoft.com/office/powerpoint/2010/main" val="1206221743"/>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idx="4294967295"/>
          </p:nvPr>
        </p:nvSpPr>
        <p:spPr>
          <a:xfrm>
            <a:off x="500062" y="0"/>
            <a:ext cx="8415224" cy="503238"/>
          </a:xfrm>
        </p:spPr>
        <p:txBody>
          <a:bodyPr/>
          <a:lstStyle/>
          <a:p>
            <a:pPr eaLnBrk="1" hangingPunct="1">
              <a:buNone/>
              <a:defRPr/>
            </a:pPr>
            <a:r>
              <a:rPr lang="en-GB" sz="2800" b="1" dirty="0">
                <a:solidFill>
                  <a:srgbClr val="FF0000"/>
                </a:solidFill>
              </a:rPr>
              <a:t>M. SUBSCAPULARIS</a:t>
            </a:r>
            <a:endParaRPr lang="en-GB"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5C924B64-EF9D-2BE1-B099-69D94357F916}"/>
              </a:ext>
            </a:extLst>
          </p:cNvPr>
          <p:cNvPicPr>
            <a:picLocks noChangeAspect="1"/>
          </p:cNvPicPr>
          <p:nvPr/>
        </p:nvPicPr>
        <p:blipFill rotWithShape="1">
          <a:blip r:embed="rId2"/>
          <a:srcRect l="2748" t="79518" r="1925"/>
          <a:stretch/>
        </p:blipFill>
        <p:spPr>
          <a:xfrm>
            <a:off x="76318" y="914466"/>
            <a:ext cx="8991365" cy="785091"/>
          </a:xfrm>
          <a:prstGeom prst="rect">
            <a:avLst/>
          </a:prstGeom>
        </p:spPr>
      </p:pic>
      <p:pic>
        <p:nvPicPr>
          <p:cNvPr id="2" name="Picture 1">
            <a:extLst>
              <a:ext uri="{FF2B5EF4-FFF2-40B4-BE49-F238E27FC236}">
                <a16:creationId xmlns:a16="http://schemas.microsoft.com/office/drawing/2014/main" id="{2058951D-A283-32B1-53CE-E58224583D3C}"/>
              </a:ext>
            </a:extLst>
          </p:cNvPr>
          <p:cNvPicPr>
            <a:picLocks noChangeAspect="1"/>
          </p:cNvPicPr>
          <p:nvPr/>
        </p:nvPicPr>
        <p:blipFill rotWithShape="1">
          <a:blip r:embed="rId2"/>
          <a:srcRect l="2336" t="1988" r="2336" b="88073"/>
          <a:stretch/>
        </p:blipFill>
        <p:spPr>
          <a:xfrm>
            <a:off x="35546" y="533476"/>
            <a:ext cx="8991365" cy="380990"/>
          </a:xfrm>
          <a:prstGeom prst="rect">
            <a:avLst/>
          </a:prstGeom>
        </p:spPr>
      </p:pic>
      <p:pic>
        <p:nvPicPr>
          <p:cNvPr id="3" name="Picture 2" descr="As the shoulder turns: understanding the subscapularis - Part I">
            <a:extLst>
              <a:ext uri="{FF2B5EF4-FFF2-40B4-BE49-F238E27FC236}">
                <a16:creationId xmlns:a16="http://schemas.microsoft.com/office/drawing/2014/main" id="{04E92D1B-EC2C-4C34-481B-2B4726ACD8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4494" y="1970539"/>
            <a:ext cx="4900792" cy="349589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0024 nadlakat">
            <a:extLst>
              <a:ext uri="{FF2B5EF4-FFF2-40B4-BE49-F238E27FC236}">
                <a16:creationId xmlns:a16="http://schemas.microsoft.com/office/drawing/2014/main" id="{B37C128E-1F17-8854-94B2-D490C52D21B5}"/>
              </a:ext>
            </a:extLst>
          </p:cNvPr>
          <p:cNvPicPr>
            <a:picLocks noChangeAspect="1" noChangeArrowheads="1"/>
          </p:cNvPicPr>
          <p:nvPr/>
        </p:nvPicPr>
        <p:blipFill rotWithShape="1">
          <a:blip r:embed="rId4" cstate="print"/>
          <a:srcRect l="28124" t="53334" r="24514" b="3334"/>
          <a:stretch/>
        </p:blipFill>
        <p:spPr bwMode="auto">
          <a:xfrm>
            <a:off x="304912" y="1970539"/>
            <a:ext cx="3386157" cy="4126879"/>
          </a:xfrm>
          <a:prstGeom prst="rect">
            <a:avLst/>
          </a:prstGeom>
          <a:noFill/>
          <a:ln w="9525">
            <a:noFill/>
            <a:miter lim="800000"/>
            <a:headEnd/>
            <a:tailEnd/>
          </a:ln>
          <a:effectLst/>
        </p:spPr>
      </p:pic>
      <p:sp>
        <p:nvSpPr>
          <p:cNvPr id="7" name="TextBox 6">
            <a:extLst>
              <a:ext uri="{FF2B5EF4-FFF2-40B4-BE49-F238E27FC236}">
                <a16:creationId xmlns:a16="http://schemas.microsoft.com/office/drawing/2014/main" id="{80DDF55D-D1AA-F8D3-DAAF-220A8C111317}"/>
              </a:ext>
            </a:extLst>
          </p:cNvPr>
          <p:cNvSpPr txBox="1"/>
          <p:nvPr/>
        </p:nvSpPr>
        <p:spPr>
          <a:xfrm>
            <a:off x="2829698" y="5466437"/>
            <a:ext cx="6324494" cy="1323439"/>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subscapularis is a thick, triangular muscle that lies on the costal surface of the scapula and forms part of the posterior wall of the axilla.</a:t>
            </a:r>
          </a:p>
          <a:p>
            <a:pPr marL="285750" indent="-285750">
              <a:buFont typeface="Arial" panose="020B0604020202020204" pitchFamily="34" charset="0"/>
              <a:buChar char="•"/>
            </a:pPr>
            <a:r>
              <a:rPr lang="en-GB" sz="1600" dirty="0">
                <a:latin typeface="+mn-lt"/>
              </a:rPr>
              <a:t> It crosses the anterior aspect of the scapulohumeral joint on its way to the humerus. </a:t>
            </a:r>
          </a:p>
        </p:txBody>
      </p:sp>
    </p:spTree>
    <p:extLst>
      <p:ext uri="{BB962C8B-B14F-4D97-AF65-F5344CB8AC3E}">
        <p14:creationId xmlns:p14="http://schemas.microsoft.com/office/powerpoint/2010/main" val="44047823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4284663" y="188912"/>
            <a:ext cx="4402137" cy="877949"/>
          </a:xfrm>
        </p:spPr>
        <p:txBody>
          <a:bodyPr/>
          <a:lstStyle/>
          <a:p>
            <a:pPr eaLnBrk="1" hangingPunct="1">
              <a:defRPr/>
            </a:pPr>
            <a:r>
              <a:rPr lang="sr-Latn-CS" altLang="en-US" sz="3200" b="1" dirty="0">
                <a:solidFill>
                  <a:srgbClr val="FF0000"/>
                </a:solidFill>
                <a:effectLst>
                  <a:outerShdw blurRad="38100" dist="38100" dir="2700000" algn="tl">
                    <a:srgbClr val="C0C0C0"/>
                  </a:outerShdw>
                </a:effectLst>
              </a:rPr>
              <a:t>FOSSA AXILLARIS</a:t>
            </a:r>
            <a:br>
              <a:rPr lang="en-GB" altLang="en-US" sz="3200" b="1" dirty="0">
                <a:solidFill>
                  <a:srgbClr val="FF0000"/>
                </a:solidFill>
                <a:effectLst>
                  <a:outerShdw blurRad="38100" dist="38100" dir="2700000" algn="tl">
                    <a:srgbClr val="C0C0C0"/>
                  </a:outerShdw>
                </a:effectLst>
              </a:rPr>
            </a:br>
            <a:r>
              <a:rPr lang="en-GB" altLang="en-US" sz="3200" b="1" dirty="0">
                <a:solidFill>
                  <a:srgbClr val="FF0000"/>
                </a:solidFill>
                <a:effectLst>
                  <a:outerShdw blurRad="38100" dist="38100" dir="2700000" algn="tl">
                    <a:srgbClr val="C0C0C0"/>
                  </a:outerShdw>
                </a:effectLst>
              </a:rPr>
              <a:t>(AXILLA)</a:t>
            </a:r>
            <a:endParaRPr lang="en-US" altLang="en-US" sz="3200" b="1" dirty="0">
              <a:solidFill>
                <a:srgbClr val="FF0000"/>
              </a:solidFill>
              <a:effectLst>
                <a:outerShdw blurRad="38100" dist="38100" dir="2700000" algn="tl">
                  <a:srgbClr val="C0C0C0"/>
                </a:outerShdw>
              </a:effectLst>
            </a:endParaRPr>
          </a:p>
        </p:txBody>
      </p:sp>
      <p:sp>
        <p:nvSpPr>
          <p:cNvPr id="6147" name="Rectangle 3"/>
          <p:cNvSpPr>
            <a:spLocks noGrp="1" noChangeArrowheads="1"/>
          </p:cNvSpPr>
          <p:nvPr>
            <p:ph type="body" sz="half" idx="4294967295"/>
          </p:nvPr>
        </p:nvSpPr>
        <p:spPr>
          <a:xfrm>
            <a:off x="23813" y="188913"/>
            <a:ext cx="4627562" cy="6858000"/>
          </a:xfrm>
        </p:spPr>
        <p:txBody>
          <a:bodyPr/>
          <a:lstStyle/>
          <a:p>
            <a:pPr eaLnBrk="1" hangingPunct="1">
              <a:lnSpc>
                <a:spcPct val="90000"/>
              </a:lnSpc>
              <a:buFontTx/>
              <a:buNone/>
              <a:defRPr/>
            </a:pPr>
            <a:r>
              <a:rPr lang="en-GB" altLang="en-US" sz="2000" b="1" i="1" dirty="0">
                <a:solidFill>
                  <a:srgbClr val="FF0000"/>
                </a:solidFill>
                <a:effectLst>
                  <a:outerShdw blurRad="38100" dist="38100" dir="2700000" algn="tl">
                    <a:srgbClr val="C0C0C0"/>
                  </a:outerShdw>
                </a:effectLst>
              </a:rPr>
              <a:t>Anterior wall</a:t>
            </a:r>
            <a:r>
              <a:rPr lang="sr-Latn-CS" altLang="en-US" sz="2000" b="1" i="1" dirty="0">
                <a:solidFill>
                  <a:srgbClr val="FF0000"/>
                </a:solidFill>
                <a:effectLst>
                  <a:outerShdw blurRad="38100" dist="38100" dir="2700000" algn="tl">
                    <a:srgbClr val="C0C0C0"/>
                  </a:outerShdw>
                </a:effectLst>
              </a:rPr>
              <a:t>:</a:t>
            </a:r>
            <a:r>
              <a:rPr lang="sr-Latn-CS" altLang="en-US" sz="2400" b="1" i="1" dirty="0">
                <a:solidFill>
                  <a:srgbClr val="FF0000"/>
                </a:solidFill>
                <a:effectLst>
                  <a:outerShdw blurRad="38100" dist="38100" dir="2700000" algn="tl">
                    <a:srgbClr val="C0C0C0"/>
                  </a:outerShdw>
                </a:effectLst>
              </a:rPr>
              <a:t> </a:t>
            </a:r>
          </a:p>
          <a:p>
            <a:pPr eaLnBrk="1" hangingPunct="1">
              <a:lnSpc>
                <a:spcPct val="90000"/>
              </a:lnSpc>
              <a:buFontTx/>
              <a:buNone/>
              <a:defRPr/>
            </a:pPr>
            <a:r>
              <a:rPr lang="sr-Latn-CS" altLang="en-US" sz="2400" b="1" i="1" dirty="0">
                <a:solidFill>
                  <a:srgbClr val="FF0000"/>
                </a:solidFill>
                <a:effectLst>
                  <a:outerShdw blurRad="38100" dist="38100" dir="2700000" algn="tl">
                    <a:srgbClr val="C0C0C0"/>
                  </a:outerShdw>
                </a:effectLst>
              </a:rPr>
              <a:t>     </a:t>
            </a:r>
            <a:r>
              <a:rPr lang="sr-Latn-CS" altLang="en-US" sz="2400" b="1" i="1" dirty="0">
                <a:effectLst>
                  <a:outerShdw blurRad="38100" dist="38100" dir="2700000" algn="tl">
                    <a:srgbClr val="C0C0C0"/>
                  </a:outerShdw>
                </a:effectLst>
              </a:rPr>
              <a:t> </a:t>
            </a:r>
            <a:r>
              <a:rPr lang="sr-Latn-CS" altLang="en-US" sz="2000" b="1" dirty="0">
                <a:effectLst>
                  <a:outerShdw blurRad="38100" dist="38100" dir="2700000" algn="tl">
                    <a:srgbClr val="C0C0C0"/>
                  </a:outerShdw>
                </a:effectLst>
              </a:rPr>
              <a:t>m. </a:t>
            </a:r>
            <a:r>
              <a:rPr lang="sr-Latn-CS" altLang="en-US" sz="2000" b="1" dirty="0" err="1">
                <a:effectLst>
                  <a:outerShdw blurRad="38100" dist="38100" dir="2700000" algn="tl">
                    <a:srgbClr val="C0C0C0"/>
                  </a:outerShdw>
                </a:effectLst>
              </a:rPr>
              <a:t>pectoralis</a:t>
            </a:r>
            <a:r>
              <a:rPr lang="sr-Latn-CS" altLang="en-US" sz="2000" b="1" dirty="0">
                <a:effectLst>
                  <a:outerShdw blurRad="38100" dist="38100" dir="2700000" algn="tl">
                    <a:srgbClr val="C0C0C0"/>
                  </a:outerShdw>
                </a:effectLst>
              </a:rPr>
              <a:t> major</a:t>
            </a:r>
          </a:p>
          <a:p>
            <a:pPr eaLnBrk="1" hangingPunct="1">
              <a:lnSpc>
                <a:spcPct val="90000"/>
              </a:lnSpc>
              <a:buFontTx/>
              <a:buNone/>
              <a:defRPr/>
            </a:pPr>
            <a:r>
              <a:rPr lang="sr-Latn-CS" altLang="en-US" sz="2000" b="1" dirty="0">
                <a:effectLst>
                  <a:outerShdw blurRad="38100" dist="38100" dir="2700000" algn="tl">
                    <a:srgbClr val="C0C0C0"/>
                  </a:outerShdw>
                </a:effectLst>
              </a:rPr>
              <a:t>       m. </a:t>
            </a:r>
            <a:r>
              <a:rPr lang="sr-Latn-CS" altLang="en-US" sz="2000" b="1" dirty="0" err="1">
                <a:effectLst>
                  <a:outerShdw blurRad="38100" dist="38100" dir="2700000" algn="tl">
                    <a:srgbClr val="C0C0C0"/>
                  </a:outerShdw>
                </a:effectLst>
              </a:rPr>
              <a:t>pectoralis</a:t>
            </a:r>
            <a:r>
              <a:rPr lang="sr-Latn-CS"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minor</a:t>
            </a:r>
            <a:endParaRPr lang="sr-Latn-CS" altLang="en-US" sz="2000" b="1" dirty="0">
              <a:effectLst>
                <a:outerShdw blurRad="38100" dist="38100" dir="2700000" algn="tl">
                  <a:srgbClr val="C0C0C0"/>
                </a:outerShdw>
              </a:effectLst>
            </a:endParaRPr>
          </a:p>
          <a:p>
            <a:pPr eaLnBrk="1" hangingPunct="1">
              <a:lnSpc>
                <a:spcPct val="90000"/>
              </a:lnSpc>
              <a:buFontTx/>
              <a:buNone/>
              <a:defRPr/>
            </a:pPr>
            <a:r>
              <a:rPr lang="sr-Latn-CS" altLang="en-US" sz="2000" b="1" dirty="0">
                <a:effectLst>
                  <a:outerShdw blurRad="38100" dist="38100" dir="2700000" algn="tl">
                    <a:srgbClr val="C0C0C0"/>
                  </a:outerShdw>
                </a:effectLst>
              </a:rPr>
              <a:t>       m. </a:t>
            </a:r>
            <a:r>
              <a:rPr lang="sr-Latn-CS" altLang="en-US" sz="2000" b="1" dirty="0" err="1">
                <a:effectLst>
                  <a:outerShdw blurRad="38100" dist="38100" dir="2700000" algn="tl">
                    <a:srgbClr val="C0C0C0"/>
                  </a:outerShdw>
                </a:effectLst>
              </a:rPr>
              <a:t>subclavius</a:t>
            </a:r>
            <a:endParaRPr lang="sr-Latn-CS" altLang="en-US" sz="2000" b="1" dirty="0">
              <a:effectLst>
                <a:outerShdw blurRad="38100" dist="38100" dir="2700000" algn="tl">
                  <a:srgbClr val="C0C0C0"/>
                </a:outerShdw>
              </a:effectLst>
            </a:endParaRPr>
          </a:p>
          <a:p>
            <a:pPr eaLnBrk="1" hangingPunct="1">
              <a:lnSpc>
                <a:spcPct val="90000"/>
              </a:lnSpc>
              <a:buFontTx/>
              <a:buNone/>
              <a:defRPr/>
            </a:pPr>
            <a:r>
              <a:rPr lang="en-GB" altLang="en-US" sz="2000" b="1" i="1" dirty="0">
                <a:solidFill>
                  <a:srgbClr val="FF0000"/>
                </a:solidFill>
                <a:effectLst>
                  <a:outerShdw blurRad="38100" dist="38100" dir="2700000" algn="tl">
                    <a:srgbClr val="C0C0C0"/>
                  </a:outerShdw>
                </a:effectLst>
              </a:rPr>
              <a:t>Posterior wall</a:t>
            </a:r>
            <a:r>
              <a:rPr lang="sr-Latn-CS" altLang="en-US" sz="2000" b="1" i="1" dirty="0">
                <a:solidFill>
                  <a:srgbClr val="FF0000"/>
                </a:solidFill>
                <a:effectLst>
                  <a:outerShdw blurRad="38100" dist="38100" dir="2700000" algn="tl">
                    <a:srgbClr val="C0C0C0"/>
                  </a:outerShdw>
                </a:effectLst>
              </a:rPr>
              <a:t>:</a:t>
            </a:r>
          </a:p>
          <a:p>
            <a:pPr eaLnBrk="1" hangingPunct="1">
              <a:lnSpc>
                <a:spcPct val="90000"/>
              </a:lnSpc>
              <a:buFontTx/>
              <a:buNone/>
              <a:defRPr/>
            </a:pPr>
            <a:r>
              <a:rPr lang="sr-Latn-CS" altLang="en-US" sz="2400" b="1" i="1" dirty="0">
                <a:solidFill>
                  <a:srgbClr val="FF0000"/>
                </a:solidFill>
                <a:effectLst>
                  <a:outerShdw blurRad="38100" dist="38100" dir="2700000" algn="tl">
                    <a:srgbClr val="C0C0C0"/>
                  </a:outerShdw>
                </a:effectLst>
              </a:rPr>
              <a:t>      </a:t>
            </a:r>
            <a:r>
              <a:rPr lang="sr-Latn-CS" altLang="en-US" sz="2400" b="1" i="1" dirty="0">
                <a:effectLst>
                  <a:outerShdw blurRad="38100" dist="38100" dir="2700000" algn="tl">
                    <a:srgbClr val="C0C0C0"/>
                  </a:outerShdw>
                </a:effectLst>
              </a:rPr>
              <a:t> </a:t>
            </a:r>
            <a:r>
              <a:rPr lang="sr-Latn-CS" altLang="en-US" sz="2000" b="1" dirty="0">
                <a:effectLst>
                  <a:outerShdw blurRad="38100" dist="38100" dir="2700000" algn="tl">
                    <a:srgbClr val="C0C0C0"/>
                  </a:outerShdw>
                </a:effectLst>
              </a:rPr>
              <a:t>m. </a:t>
            </a:r>
            <a:r>
              <a:rPr lang="sr-Latn-CS" altLang="en-US" sz="2000" b="1" dirty="0" err="1">
                <a:effectLst>
                  <a:outerShdw blurRad="38100" dist="38100" dir="2700000" algn="tl">
                    <a:srgbClr val="C0C0C0"/>
                  </a:outerShdw>
                </a:effectLst>
              </a:rPr>
              <a:t>subscapularis</a:t>
            </a:r>
            <a:endParaRPr lang="sr-Latn-CS" altLang="en-US" sz="2000" b="1" dirty="0">
              <a:effectLst>
                <a:outerShdw blurRad="38100" dist="38100" dir="2700000" algn="tl">
                  <a:srgbClr val="C0C0C0"/>
                </a:outerShdw>
              </a:effectLst>
            </a:endParaRPr>
          </a:p>
          <a:p>
            <a:pPr eaLnBrk="1" hangingPunct="1">
              <a:lnSpc>
                <a:spcPct val="90000"/>
              </a:lnSpc>
              <a:buFontTx/>
              <a:buNone/>
              <a:defRPr/>
            </a:pPr>
            <a:r>
              <a:rPr lang="sr-Latn-CS" altLang="en-US" sz="2000" b="1" dirty="0">
                <a:effectLst>
                  <a:outerShdw blurRad="38100" dist="38100" dir="2700000" algn="tl">
                    <a:srgbClr val="C0C0C0"/>
                  </a:outerShdw>
                </a:effectLst>
              </a:rPr>
              <a:t>        m. </a:t>
            </a:r>
            <a:r>
              <a:rPr lang="sr-Latn-CS" altLang="en-US" sz="2000" b="1" dirty="0" err="1">
                <a:effectLst>
                  <a:outerShdw blurRad="38100" dist="38100" dir="2700000" algn="tl">
                    <a:srgbClr val="C0C0C0"/>
                  </a:outerShdw>
                </a:effectLst>
              </a:rPr>
              <a:t>teres</a:t>
            </a:r>
            <a:r>
              <a:rPr lang="sr-Latn-CS" altLang="en-US" sz="2000" b="1" dirty="0">
                <a:effectLst>
                  <a:outerShdw blurRad="38100" dist="38100" dir="2700000" algn="tl">
                    <a:srgbClr val="C0C0C0"/>
                  </a:outerShdw>
                </a:effectLst>
              </a:rPr>
              <a:t> major</a:t>
            </a:r>
          </a:p>
          <a:p>
            <a:pPr eaLnBrk="1" hangingPunct="1">
              <a:lnSpc>
                <a:spcPct val="90000"/>
              </a:lnSpc>
              <a:buFontTx/>
              <a:buNone/>
              <a:defRPr/>
            </a:pPr>
            <a:r>
              <a:rPr lang="sr-Latn-CS" altLang="en-US" sz="2000" b="1" dirty="0">
                <a:effectLst>
                  <a:outerShdw blurRad="38100" dist="38100" dir="2700000" algn="tl">
                    <a:srgbClr val="C0C0C0"/>
                  </a:outerShdw>
                </a:effectLst>
              </a:rPr>
              <a:t>        m. </a:t>
            </a:r>
            <a:r>
              <a:rPr lang="sr-Latn-CS" altLang="en-US" sz="2000" b="1" dirty="0" err="1">
                <a:effectLst>
                  <a:outerShdw blurRad="38100" dist="38100" dir="2700000" algn="tl">
                    <a:srgbClr val="C0C0C0"/>
                  </a:outerShdw>
                </a:effectLst>
              </a:rPr>
              <a:t>latissimus</a:t>
            </a:r>
            <a:r>
              <a:rPr lang="sr-Latn-CS"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dorsi</a:t>
            </a:r>
            <a:endParaRPr lang="sr-Latn-CS" altLang="en-US" sz="2000" b="1" dirty="0">
              <a:effectLst>
                <a:outerShdw blurRad="38100" dist="38100" dir="2700000" algn="tl">
                  <a:srgbClr val="C0C0C0"/>
                </a:outerShdw>
              </a:effectLst>
            </a:endParaRPr>
          </a:p>
          <a:p>
            <a:pPr eaLnBrk="1" hangingPunct="1">
              <a:lnSpc>
                <a:spcPct val="90000"/>
              </a:lnSpc>
              <a:buFontTx/>
              <a:buNone/>
              <a:defRPr/>
            </a:pPr>
            <a:r>
              <a:rPr lang="en-GB" altLang="en-US" sz="2000" b="1" i="1" dirty="0">
                <a:solidFill>
                  <a:srgbClr val="FF0000"/>
                </a:solidFill>
                <a:effectLst>
                  <a:outerShdw blurRad="38100" dist="38100" dir="2700000" algn="tl">
                    <a:srgbClr val="C0C0C0"/>
                  </a:outerShdw>
                </a:effectLst>
              </a:rPr>
              <a:t>Medial wall</a:t>
            </a:r>
            <a:r>
              <a:rPr lang="sr-Latn-CS" altLang="en-US" sz="2000" b="1" i="1" dirty="0">
                <a:solidFill>
                  <a:srgbClr val="FF0000"/>
                </a:solidFill>
                <a:effectLst>
                  <a:outerShdw blurRad="38100" dist="38100" dir="2700000" algn="tl">
                    <a:srgbClr val="C0C0C0"/>
                  </a:outerShdw>
                </a:effectLst>
              </a:rPr>
              <a:t>:</a:t>
            </a:r>
          </a:p>
          <a:p>
            <a:pPr eaLnBrk="1" hangingPunct="1">
              <a:lnSpc>
                <a:spcPct val="90000"/>
              </a:lnSpc>
              <a:buFontTx/>
              <a:buNone/>
              <a:defRPr/>
            </a:pPr>
            <a:r>
              <a:rPr lang="sr-Latn-CS" altLang="en-US" sz="2000" b="1" dirty="0">
                <a:solidFill>
                  <a:srgbClr val="FF9900"/>
                </a:solidFill>
                <a:effectLst>
                  <a:outerShdw blurRad="38100" dist="38100" dir="2700000" algn="tl">
                    <a:srgbClr val="C0C0C0"/>
                  </a:outerShdw>
                </a:effectLst>
              </a:rPr>
              <a:t>        </a:t>
            </a:r>
            <a:r>
              <a:rPr lang="sr-Latn-CS" altLang="en-US" sz="2000" b="1" dirty="0">
                <a:effectLst>
                  <a:outerShdw blurRad="38100" dist="38100" dir="2700000" algn="tl">
                    <a:srgbClr val="C0C0C0"/>
                  </a:outerShdw>
                </a:effectLst>
              </a:rPr>
              <a:t>m. </a:t>
            </a:r>
            <a:r>
              <a:rPr lang="sr-Latn-CS" altLang="en-US" sz="2000" b="1" dirty="0" err="1">
                <a:effectLst>
                  <a:outerShdw blurRad="38100" dist="38100" dir="2700000" algn="tl">
                    <a:srgbClr val="C0C0C0"/>
                  </a:outerShdw>
                </a:effectLst>
              </a:rPr>
              <a:t>serratus</a:t>
            </a:r>
            <a:r>
              <a:rPr lang="sr-Latn-CS"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anterior</a:t>
            </a:r>
            <a:endParaRPr lang="sr-Latn-CS" altLang="en-US" sz="2000" b="1" dirty="0">
              <a:effectLst>
                <a:outerShdw blurRad="38100" dist="38100" dir="2700000" algn="tl">
                  <a:srgbClr val="C0C0C0"/>
                </a:outerShdw>
              </a:effectLst>
            </a:endParaRPr>
          </a:p>
          <a:p>
            <a:pPr eaLnBrk="1" hangingPunct="1">
              <a:lnSpc>
                <a:spcPct val="90000"/>
              </a:lnSpc>
              <a:buFontTx/>
              <a:buNone/>
              <a:defRPr/>
            </a:pPr>
            <a:r>
              <a:rPr lang="en-GB" altLang="en-US" sz="2000" b="1" i="1" dirty="0">
                <a:solidFill>
                  <a:srgbClr val="FF0000"/>
                </a:solidFill>
                <a:effectLst>
                  <a:outerShdw blurRad="38100" dist="38100" dir="2700000" algn="tl">
                    <a:srgbClr val="C0C0C0"/>
                  </a:outerShdw>
                </a:effectLst>
              </a:rPr>
              <a:t>Lateral wall</a:t>
            </a:r>
            <a:r>
              <a:rPr lang="sr-Latn-CS" altLang="en-US" sz="2000" b="1" i="1" dirty="0">
                <a:solidFill>
                  <a:srgbClr val="FF0000"/>
                </a:solidFill>
                <a:effectLst>
                  <a:outerShdw blurRad="38100" dist="38100" dir="2700000" algn="tl">
                    <a:srgbClr val="C0C0C0"/>
                  </a:outerShdw>
                </a:effectLst>
              </a:rPr>
              <a:t>:</a:t>
            </a:r>
          </a:p>
          <a:p>
            <a:pPr eaLnBrk="1" hangingPunct="1">
              <a:lnSpc>
                <a:spcPct val="90000"/>
              </a:lnSpc>
              <a:buFontTx/>
              <a:buNone/>
              <a:defRPr/>
            </a:pPr>
            <a:r>
              <a:rPr lang="sr-Latn-CS" altLang="en-US" sz="2400" b="1" i="1" dirty="0">
                <a:solidFill>
                  <a:srgbClr val="FF0000"/>
                </a:solidFill>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sulcus</a:t>
            </a:r>
            <a:r>
              <a:rPr lang="sr-Latn-CS"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intertubercularis</a:t>
            </a:r>
            <a:r>
              <a:rPr lang="sr-Latn-CS"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humeri</a:t>
            </a:r>
            <a:endParaRPr lang="sr-Latn-CS" altLang="en-US" sz="2000" b="1" dirty="0">
              <a:effectLst>
                <a:outerShdw blurRad="38100" dist="38100" dir="2700000" algn="tl">
                  <a:srgbClr val="C0C0C0"/>
                </a:outerShdw>
              </a:effectLst>
            </a:endParaRPr>
          </a:p>
          <a:p>
            <a:pPr eaLnBrk="1" hangingPunct="1">
              <a:lnSpc>
                <a:spcPct val="90000"/>
              </a:lnSpc>
              <a:buFontTx/>
              <a:buNone/>
              <a:defRPr/>
            </a:pPr>
            <a:r>
              <a:rPr lang="en-GB" altLang="en-US" sz="2000" b="1" i="1" dirty="0">
                <a:solidFill>
                  <a:srgbClr val="FF0000"/>
                </a:solidFill>
                <a:effectLst>
                  <a:outerShdw blurRad="38100" dist="38100" dir="2700000" algn="tl">
                    <a:srgbClr val="C0C0C0"/>
                  </a:outerShdw>
                </a:effectLst>
              </a:rPr>
              <a:t>Base</a:t>
            </a:r>
            <a:r>
              <a:rPr lang="sr-Latn-CS" altLang="en-US" sz="2000" b="1" i="1" dirty="0">
                <a:solidFill>
                  <a:srgbClr val="FF0000"/>
                </a:solidFill>
                <a:effectLst>
                  <a:outerShdw blurRad="38100" dist="38100" dir="2700000" algn="tl">
                    <a:srgbClr val="C0C0C0"/>
                  </a:outerShdw>
                </a:effectLst>
              </a:rPr>
              <a:t>:</a:t>
            </a:r>
          </a:p>
          <a:p>
            <a:pPr eaLnBrk="1" hangingPunct="1">
              <a:lnSpc>
                <a:spcPct val="90000"/>
              </a:lnSpc>
              <a:buFontTx/>
              <a:buNone/>
              <a:defRPr/>
            </a:pPr>
            <a:r>
              <a:rPr lang="sr-Latn-CS" altLang="en-US" sz="2000" b="1" dirty="0">
                <a:solidFill>
                  <a:srgbClr val="FF9900"/>
                </a:solidFill>
                <a:effectLst>
                  <a:outerShdw blurRad="38100" dist="38100" dir="2700000" algn="tl">
                    <a:srgbClr val="C0C0C0"/>
                  </a:outerShdw>
                </a:effectLst>
              </a:rPr>
              <a:t>        </a:t>
            </a:r>
            <a:r>
              <a:rPr lang="en-GB" altLang="en-US" sz="2000" b="1" dirty="0">
                <a:effectLst>
                  <a:outerShdw blurRad="38100" dist="38100" dir="2700000" algn="tl">
                    <a:srgbClr val="C0C0C0"/>
                  </a:outerShdw>
                </a:effectLst>
              </a:rPr>
              <a:t>skin</a:t>
            </a:r>
            <a:endParaRPr lang="sr-Latn-CS" altLang="en-US" sz="2000" b="1" dirty="0">
              <a:effectLst>
                <a:outerShdw blurRad="38100" dist="38100" dir="2700000" algn="tl">
                  <a:srgbClr val="C0C0C0"/>
                </a:outerShdw>
              </a:effectLst>
            </a:endParaRPr>
          </a:p>
          <a:p>
            <a:pPr eaLnBrk="1" hangingPunct="1">
              <a:lnSpc>
                <a:spcPct val="90000"/>
              </a:lnSpc>
              <a:buFontTx/>
              <a:buNone/>
              <a:defRPr/>
            </a:pPr>
            <a:r>
              <a:rPr lang="sr-Latn-CS"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fascia</a:t>
            </a:r>
            <a:r>
              <a:rPr lang="sr-Latn-CS" altLang="en-US" sz="2000" b="1" dirty="0">
                <a:effectLst>
                  <a:outerShdw blurRad="38100" dist="38100" dir="2700000" algn="tl">
                    <a:srgbClr val="C0C0C0"/>
                  </a:outerShdw>
                </a:effectLst>
              </a:rPr>
              <a:t> </a:t>
            </a:r>
            <a:r>
              <a:rPr lang="sr-Latn-CS" altLang="en-US" sz="2000" b="1" dirty="0" err="1">
                <a:effectLst>
                  <a:outerShdw blurRad="38100" dist="38100" dir="2700000" algn="tl">
                    <a:srgbClr val="C0C0C0"/>
                  </a:outerShdw>
                </a:effectLst>
              </a:rPr>
              <a:t>axillaris</a:t>
            </a:r>
            <a:endParaRPr lang="sr-Latn-CS" altLang="en-US" sz="2000" b="1" dirty="0">
              <a:effectLst>
                <a:outerShdw blurRad="38100" dist="38100" dir="2700000" algn="tl">
                  <a:srgbClr val="C0C0C0"/>
                </a:outerShdw>
              </a:effectLst>
            </a:endParaRPr>
          </a:p>
          <a:p>
            <a:pPr eaLnBrk="1" hangingPunct="1">
              <a:lnSpc>
                <a:spcPct val="90000"/>
              </a:lnSpc>
              <a:buFontTx/>
              <a:buNone/>
              <a:defRPr/>
            </a:pPr>
            <a:r>
              <a:rPr lang="en-GB" altLang="en-US" sz="2000" b="1" i="1" dirty="0">
                <a:solidFill>
                  <a:srgbClr val="FF0000"/>
                </a:solidFill>
                <a:effectLst>
                  <a:outerShdw blurRad="38100" dist="38100" dir="2700000" algn="tl">
                    <a:srgbClr val="C0C0C0"/>
                  </a:outerShdw>
                </a:effectLst>
              </a:rPr>
              <a:t>Top (apex)</a:t>
            </a:r>
            <a:r>
              <a:rPr lang="sr-Latn-CS" altLang="en-US" sz="2000" b="1" i="1" dirty="0">
                <a:solidFill>
                  <a:srgbClr val="FF0000"/>
                </a:solidFill>
                <a:effectLst>
                  <a:outerShdw blurRad="38100" dist="38100" dir="2700000" algn="tl">
                    <a:srgbClr val="C0C0C0"/>
                  </a:outerShdw>
                </a:effectLst>
              </a:rPr>
              <a:t>:</a:t>
            </a:r>
            <a:r>
              <a:rPr lang="sr-Latn-CS" altLang="en-US" sz="2000" b="1" dirty="0">
                <a:solidFill>
                  <a:srgbClr val="FF9900"/>
                </a:solidFill>
                <a:effectLst>
                  <a:outerShdw blurRad="38100" dist="38100" dir="2700000" algn="tl">
                    <a:srgbClr val="C0C0C0"/>
                  </a:outerShdw>
                </a:effectLst>
              </a:rPr>
              <a:t> </a:t>
            </a:r>
            <a:br>
              <a:rPr lang="en-GB" altLang="en-US" sz="2000" b="1" dirty="0">
                <a:solidFill>
                  <a:srgbClr val="FF9900"/>
                </a:solidFill>
                <a:effectLst>
                  <a:outerShdw blurRad="38100" dist="38100" dir="2700000" algn="tl">
                    <a:srgbClr val="C0C0C0"/>
                  </a:outerShdw>
                </a:effectLst>
              </a:rPr>
            </a:br>
            <a:r>
              <a:rPr lang="en-GB" altLang="en-US" sz="1800" dirty="0">
                <a:effectLst>
                  <a:outerShdw blurRad="38100" dist="38100" dir="2700000" algn="tl">
                    <a:srgbClr val="C0C0C0"/>
                  </a:outerShdw>
                </a:effectLst>
              </a:rPr>
              <a:t>triangle –shaped space formed by</a:t>
            </a:r>
            <a:endParaRPr lang="sr-Latn-CS" altLang="en-US" sz="1800" dirty="0">
              <a:effectLst>
                <a:outerShdw blurRad="38100" dist="38100" dir="2700000" algn="tl">
                  <a:srgbClr val="C0C0C0"/>
                </a:outerShdw>
              </a:effectLst>
            </a:endParaRPr>
          </a:p>
          <a:p>
            <a:pPr eaLnBrk="1" hangingPunct="1">
              <a:lnSpc>
                <a:spcPct val="90000"/>
              </a:lnSpc>
              <a:buFontTx/>
              <a:buNone/>
              <a:defRPr/>
            </a:pPr>
            <a:r>
              <a:rPr lang="sr-Cyrl-RS" altLang="en-US" sz="1800" b="1" dirty="0">
                <a:effectLst>
                  <a:outerShdw blurRad="38100" dist="38100" dir="2700000" algn="tl">
                    <a:srgbClr val="C0C0C0"/>
                  </a:outerShdw>
                </a:effectLst>
              </a:rPr>
              <a:t>      </a:t>
            </a:r>
            <a:r>
              <a:rPr lang="sr-Latn-CS" altLang="en-US" sz="1800" b="1" dirty="0" err="1">
                <a:effectLst>
                  <a:outerShdw blurRad="38100" dist="38100" dir="2700000" algn="tl">
                    <a:srgbClr val="C0C0C0"/>
                  </a:outerShdw>
                </a:effectLst>
              </a:rPr>
              <a:t>clavicula</a:t>
            </a:r>
            <a:r>
              <a:rPr lang="sr-Latn-CS" altLang="en-US" sz="1800" b="1" dirty="0">
                <a:effectLst>
                  <a:outerShdw blurRad="38100" dist="38100" dir="2700000" algn="tl">
                    <a:srgbClr val="C0C0C0"/>
                  </a:outerShdw>
                </a:effectLst>
              </a:rPr>
              <a:t>, </a:t>
            </a:r>
            <a:r>
              <a:rPr lang="sr-Latn-CS" altLang="en-US" sz="1800" b="1" dirty="0" err="1">
                <a:effectLst>
                  <a:outerShdw blurRad="38100" dist="38100" dir="2700000" algn="tl">
                    <a:srgbClr val="C0C0C0"/>
                  </a:outerShdw>
                </a:effectLst>
              </a:rPr>
              <a:t>scapula</a:t>
            </a:r>
            <a:r>
              <a:rPr lang="sr-Latn-CS" altLang="en-US" sz="1800" b="1" dirty="0">
                <a:effectLst>
                  <a:outerShdw blurRad="38100" dist="38100" dir="2700000" algn="tl">
                    <a:srgbClr val="C0C0C0"/>
                  </a:outerShdw>
                </a:effectLst>
              </a:rPr>
              <a:t> </a:t>
            </a:r>
            <a:r>
              <a:rPr lang="en-GB" altLang="en-US" sz="1800" b="1" dirty="0">
                <a:effectLst>
                  <a:outerShdw blurRad="38100" dist="38100" dir="2700000" algn="tl">
                    <a:srgbClr val="C0C0C0"/>
                  </a:outerShdw>
                </a:effectLst>
              </a:rPr>
              <a:t>and 1</a:t>
            </a:r>
            <a:r>
              <a:rPr lang="en-GB" altLang="en-US" sz="1800" b="1" baseline="30000" dirty="0">
                <a:effectLst>
                  <a:outerShdw blurRad="38100" dist="38100" dir="2700000" algn="tl">
                    <a:srgbClr val="C0C0C0"/>
                  </a:outerShdw>
                </a:effectLst>
              </a:rPr>
              <a:t>st</a:t>
            </a:r>
            <a:r>
              <a:rPr lang="en-GB" altLang="en-US" sz="1800" b="1" dirty="0">
                <a:effectLst>
                  <a:outerShdw blurRad="38100" dist="38100" dir="2700000" algn="tl">
                    <a:srgbClr val="C0C0C0"/>
                  </a:outerShdw>
                </a:effectLst>
              </a:rPr>
              <a:t> rib</a:t>
            </a:r>
            <a:endParaRPr lang="sr-Latn-CS" altLang="en-US" sz="1800" b="1" dirty="0">
              <a:effectLst>
                <a:outerShdw blurRad="38100" dist="38100" dir="2700000" algn="tl">
                  <a:srgbClr val="C0C0C0"/>
                </a:outerShdw>
              </a:effectLst>
            </a:endParaRPr>
          </a:p>
          <a:p>
            <a:pPr eaLnBrk="1" hangingPunct="1">
              <a:lnSpc>
                <a:spcPct val="90000"/>
              </a:lnSpc>
              <a:buFontTx/>
              <a:buNone/>
              <a:defRPr/>
            </a:pPr>
            <a:endParaRPr lang="en-US" altLang="en-US" sz="1800" i="1" dirty="0">
              <a:solidFill>
                <a:srgbClr val="FF9900"/>
              </a:solidFill>
              <a:effectLst>
                <a:outerShdw blurRad="38100" dist="38100" dir="2700000" algn="tl">
                  <a:srgbClr val="C0C0C0"/>
                </a:outerShdw>
              </a:effectLst>
            </a:endParaRPr>
          </a:p>
        </p:txBody>
      </p:sp>
      <p:pic>
        <p:nvPicPr>
          <p:cNvPr id="6148" name="Picture 5"/>
          <p:cNvPicPr>
            <a:picLocks noChangeAspect="1" noChangeArrowheads="1"/>
          </p:cNvPicPr>
          <p:nvPr/>
        </p:nvPicPr>
        <p:blipFill>
          <a:blip r:embed="rId2" cstate="print"/>
          <a:srcRect l="31055" t="7500" r="21484" b="11874"/>
          <a:stretch>
            <a:fillRect/>
          </a:stretch>
        </p:blipFill>
        <p:spPr bwMode="auto">
          <a:xfrm>
            <a:off x="4571920" y="1755774"/>
            <a:ext cx="4629150" cy="4913313"/>
          </a:xfrm>
          <a:prstGeom prst="rect">
            <a:avLst/>
          </a:prstGeom>
          <a:noFill/>
          <a:ln w="9525">
            <a:noFill/>
            <a:miter lim="800000"/>
            <a:headEnd/>
            <a:tailEnd/>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sz="half" idx="4294967295"/>
          </p:nvPr>
        </p:nvSpPr>
        <p:spPr>
          <a:xfrm>
            <a:off x="301625" y="1222375"/>
            <a:ext cx="3060700" cy="4525963"/>
          </a:xfrm>
        </p:spPr>
        <p:txBody>
          <a:bodyPr/>
          <a:lstStyle/>
          <a:p>
            <a:pPr marL="533400" indent="-533400" eaLnBrk="1" hangingPunct="1">
              <a:buFontTx/>
              <a:buNone/>
              <a:defRPr/>
            </a:pPr>
            <a:r>
              <a:rPr lang="en-GB" altLang="en-US" sz="2400" b="1" i="1" dirty="0">
                <a:solidFill>
                  <a:srgbClr val="FF0000"/>
                </a:solidFill>
                <a:effectLst>
                  <a:outerShdw blurRad="38100" dist="38100" dir="2700000" algn="tl">
                    <a:srgbClr val="C0C0C0"/>
                  </a:outerShdw>
                </a:effectLst>
              </a:rPr>
              <a:t>Elements of</a:t>
            </a:r>
            <a:endParaRPr lang="sr-Latn-CS" altLang="en-US" sz="2000" b="1" i="1" dirty="0">
              <a:solidFill>
                <a:srgbClr val="FF0000"/>
              </a:solidFill>
              <a:effectLst>
                <a:outerShdw blurRad="38100" dist="38100" dir="2700000" algn="tl">
                  <a:srgbClr val="C0C0C0"/>
                </a:outerShdw>
              </a:effectLst>
            </a:endParaRPr>
          </a:p>
          <a:p>
            <a:pPr marL="533400" indent="-533400" eaLnBrk="1" hangingPunct="1">
              <a:buFontTx/>
              <a:buNone/>
              <a:defRPr/>
            </a:pPr>
            <a:r>
              <a:rPr lang="sr-Latn-CS" altLang="en-US" sz="2400" b="1" i="1" dirty="0" err="1">
                <a:solidFill>
                  <a:srgbClr val="FF0000"/>
                </a:solidFill>
                <a:effectLst>
                  <a:outerShdw blurRad="38100" dist="38100" dir="2700000" algn="tl">
                    <a:srgbClr val="C0C0C0"/>
                  </a:outerShdw>
                </a:effectLst>
              </a:rPr>
              <a:t>fossa</a:t>
            </a:r>
            <a:r>
              <a:rPr lang="sr-Latn-CS" altLang="en-US" sz="2400" b="1" i="1" dirty="0">
                <a:solidFill>
                  <a:srgbClr val="FF0000"/>
                </a:solidFill>
                <a:effectLst>
                  <a:outerShdw blurRad="38100" dist="38100" dir="2700000" algn="tl">
                    <a:srgbClr val="C0C0C0"/>
                  </a:outerShdw>
                </a:effectLst>
              </a:rPr>
              <a:t> </a:t>
            </a:r>
            <a:r>
              <a:rPr lang="sr-Latn-CS" altLang="en-US" sz="2400" b="1" i="1" dirty="0" err="1">
                <a:solidFill>
                  <a:srgbClr val="FF0000"/>
                </a:solidFill>
                <a:effectLst>
                  <a:outerShdw blurRad="38100" dist="38100" dir="2700000" algn="tl">
                    <a:srgbClr val="C0C0C0"/>
                  </a:outerShdw>
                </a:effectLst>
              </a:rPr>
              <a:t>axillaris</a:t>
            </a:r>
            <a:r>
              <a:rPr lang="sr-Latn-CS" altLang="en-US" sz="2400" b="1" i="1" dirty="0">
                <a:solidFill>
                  <a:srgbClr val="FF0000"/>
                </a:solidFill>
                <a:effectLst>
                  <a:outerShdw blurRad="38100" dist="38100" dir="2700000" algn="tl">
                    <a:srgbClr val="C0C0C0"/>
                  </a:outerShdw>
                </a:effectLst>
              </a:rPr>
              <a:t>:</a:t>
            </a:r>
          </a:p>
          <a:p>
            <a:pPr marL="533400" indent="-533400" eaLnBrk="1" hangingPunct="1">
              <a:buFontTx/>
              <a:buNone/>
              <a:defRPr/>
            </a:pPr>
            <a:endParaRPr lang="sr-Latn-CS" altLang="en-US" sz="2400" b="1" i="1" dirty="0">
              <a:solidFill>
                <a:srgbClr val="FF0000"/>
              </a:solidFill>
              <a:effectLst>
                <a:outerShdw blurRad="38100" dist="38100" dir="2700000" algn="tl">
                  <a:srgbClr val="C0C0C0"/>
                </a:outerShdw>
              </a:effectLst>
            </a:endParaRPr>
          </a:p>
          <a:p>
            <a:pPr marL="533400" indent="-533400" eaLnBrk="1" hangingPunct="1">
              <a:buFontTx/>
              <a:buNone/>
              <a:defRPr/>
            </a:pPr>
            <a:r>
              <a:rPr lang="sr-Latn-CS" altLang="en-US" sz="2400" b="1" dirty="0">
                <a:effectLst>
                  <a:outerShdw blurRad="38100" dist="38100" dir="2700000" algn="tl">
                    <a:srgbClr val="C0C0C0"/>
                  </a:outerShdw>
                </a:effectLst>
              </a:rPr>
              <a:t>-  a. et v. </a:t>
            </a:r>
            <a:r>
              <a:rPr lang="sr-Latn-CS" altLang="en-US" sz="2400" b="1" dirty="0" err="1">
                <a:effectLst>
                  <a:outerShdw blurRad="38100" dist="38100" dir="2700000" algn="tl">
                    <a:srgbClr val="C0C0C0"/>
                  </a:outerShdw>
                </a:effectLst>
              </a:rPr>
              <a:t>axillaris</a:t>
            </a:r>
            <a:endParaRPr lang="sr-Latn-CS" altLang="en-US" sz="2400" b="1" dirty="0">
              <a:effectLst>
                <a:outerShdw blurRad="38100" dist="38100" dir="2700000" algn="tl">
                  <a:srgbClr val="C0C0C0"/>
                </a:outerShdw>
              </a:effectLst>
            </a:endParaRPr>
          </a:p>
          <a:p>
            <a:pPr marL="533400" indent="-533400" eaLnBrk="1" hangingPunct="1">
              <a:buFontTx/>
              <a:buNone/>
              <a:defRPr/>
            </a:pPr>
            <a:endParaRPr lang="sr-Latn-CS" altLang="en-US" sz="2400" b="1" dirty="0">
              <a:effectLst>
                <a:outerShdw blurRad="38100" dist="38100" dir="2700000" algn="tl">
                  <a:srgbClr val="C0C0C0"/>
                </a:outerShdw>
              </a:effectLst>
            </a:endParaRPr>
          </a:p>
          <a:p>
            <a:pPr marL="533400" indent="-533400" eaLnBrk="1" hangingPunct="1">
              <a:buFontTx/>
              <a:buNone/>
              <a:defRPr/>
            </a:pPr>
            <a:r>
              <a:rPr lang="sr-Latn-CS" altLang="en-US" sz="2400" b="1" dirty="0">
                <a:effectLst>
                  <a:outerShdw blurRad="38100" dist="38100" dir="2700000" algn="tl">
                    <a:srgbClr val="C0C0C0"/>
                  </a:outerShdw>
                </a:effectLst>
              </a:rPr>
              <a:t>-  </a:t>
            </a:r>
            <a:r>
              <a:rPr lang="sr-Latn-CS" altLang="en-US" sz="2400" b="1" dirty="0" err="1">
                <a:effectLst>
                  <a:outerShdw blurRad="38100" dist="38100" dir="2700000" algn="tl">
                    <a:srgbClr val="C0C0C0"/>
                  </a:outerShdw>
                </a:effectLst>
              </a:rPr>
              <a:t>plexus</a:t>
            </a:r>
            <a:r>
              <a:rPr lang="sr-Latn-CS" altLang="en-US" sz="2400" b="1" dirty="0">
                <a:effectLst>
                  <a:outerShdw blurRad="38100" dist="38100" dir="2700000" algn="tl">
                    <a:srgbClr val="C0C0C0"/>
                  </a:outerShdw>
                </a:effectLst>
              </a:rPr>
              <a:t> </a:t>
            </a:r>
            <a:r>
              <a:rPr lang="sr-Latn-CS" altLang="en-US" sz="2400" b="1" dirty="0" err="1">
                <a:effectLst>
                  <a:outerShdw blurRad="38100" dist="38100" dir="2700000" algn="tl">
                    <a:srgbClr val="C0C0C0"/>
                  </a:outerShdw>
                </a:effectLst>
              </a:rPr>
              <a:t>brachialis</a:t>
            </a:r>
            <a:endParaRPr lang="sr-Latn-CS" altLang="en-US" sz="2400" b="1" dirty="0">
              <a:effectLst>
                <a:outerShdw blurRad="38100" dist="38100" dir="2700000" algn="tl">
                  <a:srgbClr val="C0C0C0"/>
                </a:outerShdw>
              </a:effectLst>
            </a:endParaRPr>
          </a:p>
          <a:p>
            <a:pPr marL="533400" indent="-533400" eaLnBrk="1" hangingPunct="1">
              <a:buFontTx/>
              <a:buNone/>
              <a:defRPr/>
            </a:pPr>
            <a:endParaRPr lang="sr-Latn-CS" altLang="en-US" sz="2400" b="1" dirty="0">
              <a:effectLst>
                <a:outerShdw blurRad="38100" dist="38100" dir="2700000" algn="tl">
                  <a:srgbClr val="C0C0C0"/>
                </a:outerShdw>
              </a:effectLst>
            </a:endParaRPr>
          </a:p>
          <a:p>
            <a:pPr marL="533400" indent="-533400" eaLnBrk="1" hangingPunct="1">
              <a:buFontTx/>
              <a:buNone/>
              <a:defRPr/>
            </a:pPr>
            <a:r>
              <a:rPr lang="sr-Latn-CS" altLang="en-US" sz="2400" b="1" dirty="0">
                <a:effectLst>
                  <a:outerShdw blurRad="38100" dist="38100" dir="2700000" algn="tl">
                    <a:srgbClr val="C0C0C0"/>
                  </a:outerShdw>
                </a:effectLst>
              </a:rPr>
              <a:t>-  </a:t>
            </a:r>
            <a:r>
              <a:rPr lang="sr-Latn-CS" altLang="en-US" sz="2400" b="1" dirty="0" err="1">
                <a:effectLst>
                  <a:outerShdw blurRad="38100" dist="38100" dir="2700000" algn="tl">
                    <a:srgbClr val="C0C0C0"/>
                  </a:outerShdw>
                </a:effectLst>
              </a:rPr>
              <a:t>nodi</a:t>
            </a:r>
            <a:r>
              <a:rPr lang="sr-Latn-CS" altLang="en-US" sz="2400" b="1" dirty="0">
                <a:effectLst>
                  <a:outerShdw blurRad="38100" dist="38100" dir="2700000" algn="tl">
                    <a:srgbClr val="C0C0C0"/>
                  </a:outerShdw>
                </a:effectLst>
              </a:rPr>
              <a:t> </a:t>
            </a:r>
            <a:r>
              <a:rPr lang="sr-Latn-CS" altLang="en-US" sz="2400" b="1" dirty="0" err="1">
                <a:effectLst>
                  <a:outerShdw blurRad="38100" dist="38100" dir="2700000" algn="tl">
                    <a:srgbClr val="C0C0C0"/>
                  </a:outerShdw>
                </a:effectLst>
              </a:rPr>
              <a:t>lymphoidei</a:t>
            </a:r>
            <a:r>
              <a:rPr lang="sr-Latn-CS" altLang="en-US" sz="2400" b="1" dirty="0">
                <a:effectLst>
                  <a:outerShdw blurRad="38100" dist="38100" dir="2700000" algn="tl">
                    <a:srgbClr val="C0C0C0"/>
                  </a:outerShdw>
                </a:effectLst>
              </a:rPr>
              <a:t> </a:t>
            </a:r>
          </a:p>
          <a:p>
            <a:pPr marL="533400" indent="-533400" eaLnBrk="1" hangingPunct="1">
              <a:buFontTx/>
              <a:buNone/>
              <a:defRPr/>
            </a:pPr>
            <a:r>
              <a:rPr lang="sr-Latn-CS" altLang="en-US" sz="2400" b="1" dirty="0">
                <a:effectLst>
                  <a:outerShdw blurRad="38100" dist="38100" dir="2700000" algn="tl">
                    <a:srgbClr val="C0C0C0"/>
                  </a:outerShdw>
                </a:effectLst>
              </a:rPr>
              <a:t>   </a:t>
            </a:r>
            <a:r>
              <a:rPr lang="sr-Latn-CS" altLang="en-US" sz="2400" b="1" dirty="0" err="1">
                <a:effectLst>
                  <a:outerShdw blurRad="38100" dist="38100" dir="2700000" algn="tl">
                    <a:srgbClr val="C0C0C0"/>
                  </a:outerShdw>
                </a:effectLst>
              </a:rPr>
              <a:t>axillares</a:t>
            </a:r>
            <a:endParaRPr lang="sr-Latn-CS" altLang="en-US" sz="2400" b="1" dirty="0">
              <a:effectLst>
                <a:outerShdw blurRad="38100" dist="38100" dir="2700000" algn="tl">
                  <a:srgbClr val="C0C0C0"/>
                </a:outerShdw>
              </a:effectLst>
            </a:endParaRPr>
          </a:p>
          <a:p>
            <a:pPr marL="533400" indent="-533400" eaLnBrk="1" hangingPunct="1">
              <a:buFontTx/>
              <a:buNone/>
              <a:defRPr/>
            </a:pPr>
            <a:endParaRPr lang="sr-Latn-CS" altLang="en-US" sz="2400" b="1" dirty="0">
              <a:effectLst>
                <a:outerShdw blurRad="38100" dist="38100" dir="2700000" algn="tl">
                  <a:srgbClr val="C0C0C0"/>
                </a:outerShdw>
              </a:effectLst>
            </a:endParaRPr>
          </a:p>
          <a:p>
            <a:pPr marL="533400" indent="-533400" eaLnBrk="1" hangingPunct="1">
              <a:buFontTx/>
              <a:buNone/>
              <a:defRPr/>
            </a:pPr>
            <a:endParaRPr lang="en-US" altLang="en-US" sz="2400" b="1" dirty="0">
              <a:solidFill>
                <a:srgbClr val="FF9900"/>
              </a:solidFill>
              <a:effectLst>
                <a:outerShdw blurRad="38100" dist="38100" dir="2700000" algn="tl">
                  <a:srgbClr val="C0C0C0"/>
                </a:outerShdw>
              </a:effectLst>
            </a:endParaRPr>
          </a:p>
        </p:txBody>
      </p:sp>
      <p:pic>
        <p:nvPicPr>
          <p:cNvPr id="7171" name="Picture 5"/>
          <p:cNvPicPr>
            <a:picLocks noGrp="1" noChangeAspect="1" noChangeArrowheads="1"/>
          </p:cNvPicPr>
          <p:nvPr>
            <p:ph sz="half" idx="4294967295"/>
          </p:nvPr>
        </p:nvPicPr>
        <p:blipFill>
          <a:blip r:embed="rId2" cstate="print"/>
          <a:srcRect l="31055" t="7500" r="21484" b="11874"/>
          <a:stretch>
            <a:fillRect/>
          </a:stretch>
        </p:blipFill>
        <p:spPr>
          <a:xfrm>
            <a:off x="4648200" y="1266825"/>
            <a:ext cx="4038600" cy="4286250"/>
          </a:xfrm>
          <a:noFill/>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chemeClr val="tx1"/>
        </a:solidFill>
        <a:effectLst/>
      </p:bgPr>
    </p:bg>
    <p:spTree>
      <p:nvGrpSpPr>
        <p:cNvPr id="1" name=""/>
        <p:cNvGrpSpPr/>
        <p:nvPr/>
      </p:nvGrpSpPr>
      <p:grpSpPr>
        <a:xfrm>
          <a:off x="0" y="0"/>
          <a:ext cx="0" cy="0"/>
          <a:chOff x="0" y="0"/>
          <a:chExt cx="0" cy="0"/>
        </a:xfrm>
      </p:grpSpPr>
      <p:pic>
        <p:nvPicPr>
          <p:cNvPr id="8194" name="Picture 2" descr="0016 fossa i mm"/>
          <p:cNvPicPr>
            <a:picLocks noGrp="1" noChangeAspect="1" noChangeArrowheads="1"/>
          </p:cNvPicPr>
          <p:nvPr>
            <p:ph idx="4294967295"/>
          </p:nvPr>
        </p:nvPicPr>
        <p:blipFill>
          <a:blip r:embed="rId2" cstate="print"/>
          <a:srcRect/>
          <a:stretch>
            <a:fillRect/>
          </a:stretch>
        </p:blipFill>
        <p:spPr>
          <a:xfrm>
            <a:off x="1878013" y="0"/>
            <a:ext cx="7272337" cy="6858000"/>
          </a:xfrm>
          <a:noFill/>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p:cNvPicPr>
            <a:picLocks noChangeAspect="1" noChangeArrowheads="1"/>
          </p:cNvPicPr>
          <p:nvPr/>
        </p:nvPicPr>
        <p:blipFill>
          <a:blip r:embed="rId2" cstate="print"/>
          <a:srcRect l="7982" r="37869" b="38387"/>
          <a:stretch>
            <a:fillRect/>
          </a:stretch>
        </p:blipFill>
        <p:spPr bwMode="auto">
          <a:xfrm>
            <a:off x="2362200" y="2743200"/>
            <a:ext cx="4489450" cy="3830638"/>
          </a:xfrm>
          <a:prstGeom prst="rect">
            <a:avLst/>
          </a:prstGeom>
          <a:noFill/>
          <a:ln w="9525">
            <a:noFill/>
            <a:miter lim="800000"/>
            <a:headEnd/>
            <a:tailEnd/>
          </a:ln>
          <a:effectLst/>
        </p:spPr>
      </p:pic>
      <p:sp>
        <p:nvSpPr>
          <p:cNvPr id="10243" name="Rectangle 3"/>
          <p:cNvSpPr>
            <a:spLocks noGrp="1" noChangeArrowheads="1"/>
          </p:cNvSpPr>
          <p:nvPr/>
        </p:nvSpPr>
        <p:spPr bwMode="auto">
          <a:xfrm>
            <a:off x="1928813" y="214313"/>
            <a:ext cx="6834077" cy="2349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342900" indent="-342900">
              <a:spcBef>
                <a:spcPct val="20000"/>
              </a:spcBef>
              <a:buChar char="•"/>
              <a:defRPr sz="28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4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0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cs typeface="Arial" panose="020B0604020202020204" pitchFamily="34" charset="0"/>
              </a:defRPr>
            </a:lvl5pPr>
            <a:lvl6pPr marL="25146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6pPr>
            <a:lvl7pPr marL="29718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7pPr>
            <a:lvl8pPr marL="34290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8pPr>
            <a:lvl9pPr marL="3886200" indent="-228600" fontAlgn="base">
              <a:spcBef>
                <a:spcPct val="20000"/>
              </a:spcBef>
              <a:spcAft>
                <a:spcPct val="0"/>
              </a:spcAft>
              <a:buChar char="»"/>
              <a:defRPr>
                <a:solidFill>
                  <a:schemeClr val="tx1"/>
                </a:solidFill>
                <a:latin typeface="Arial" panose="020B0604020202020204" pitchFamily="34" charset="0"/>
                <a:cs typeface="Arial" panose="020B0604020202020204" pitchFamily="34" charset="0"/>
              </a:defRPr>
            </a:lvl9pPr>
          </a:lstStyle>
          <a:p>
            <a:pPr eaLnBrk="1" hangingPunct="1">
              <a:lnSpc>
                <a:spcPct val="80000"/>
              </a:lnSpc>
              <a:buFontTx/>
              <a:buNone/>
              <a:defRPr/>
            </a:pPr>
            <a:r>
              <a:rPr lang="sr-Latn-CS" altLang="en-US" sz="2400" b="1" i="1" dirty="0" err="1">
                <a:effectLst>
                  <a:outerShdw blurRad="38100" dist="38100" dir="2700000" algn="tl">
                    <a:srgbClr val="C0C0C0"/>
                  </a:outerShdw>
                </a:effectLst>
              </a:rPr>
              <a:t>sulcus</a:t>
            </a:r>
            <a:r>
              <a:rPr lang="sr-Latn-CS" altLang="en-US" sz="2400" b="1" i="1" dirty="0">
                <a:effectLst>
                  <a:outerShdw blurRad="38100" dist="38100" dir="2700000" algn="tl">
                    <a:srgbClr val="C0C0C0"/>
                  </a:outerShdw>
                </a:effectLst>
              </a:rPr>
              <a:t> </a:t>
            </a:r>
            <a:r>
              <a:rPr lang="sr-Latn-CS" altLang="en-US" sz="2400" b="1" i="1" dirty="0" err="1">
                <a:effectLst>
                  <a:outerShdw blurRad="38100" dist="38100" dir="2700000" algn="tl">
                    <a:srgbClr val="C0C0C0"/>
                  </a:outerShdw>
                </a:effectLst>
              </a:rPr>
              <a:t>deltoideopectoralis</a:t>
            </a:r>
            <a:endParaRPr lang="sr-Latn-CS" altLang="en-US" sz="2400" b="1" i="1" dirty="0">
              <a:effectLst>
                <a:outerShdw blurRad="38100" dist="38100" dir="2700000" algn="tl">
                  <a:srgbClr val="C0C0C0"/>
                </a:outerShdw>
              </a:effectLst>
            </a:endParaRPr>
          </a:p>
          <a:p>
            <a:pPr eaLnBrk="1" hangingPunct="1">
              <a:lnSpc>
                <a:spcPct val="80000"/>
              </a:lnSpc>
              <a:buFontTx/>
              <a:buNone/>
              <a:defRPr/>
            </a:pPr>
            <a:endParaRPr lang="en-US" altLang="en-US" sz="2400" b="1" i="1" dirty="0">
              <a:solidFill>
                <a:srgbClr val="FF0000"/>
              </a:solidFill>
              <a:effectLst>
                <a:outerShdw blurRad="38100" dist="38100" dir="2700000" algn="tl">
                  <a:srgbClr val="C0C0C0"/>
                </a:outerShdw>
              </a:effectLst>
            </a:endParaRPr>
          </a:p>
          <a:p>
            <a:pPr eaLnBrk="1" hangingPunct="1">
              <a:lnSpc>
                <a:spcPct val="80000"/>
              </a:lnSpc>
              <a:buFontTx/>
              <a:buNone/>
              <a:defRPr/>
            </a:pPr>
            <a:r>
              <a:rPr lang="en-GB" altLang="en-US" sz="1600" b="1" i="1" dirty="0">
                <a:solidFill>
                  <a:srgbClr val="FF0000"/>
                </a:solidFill>
                <a:effectLst>
                  <a:outerShdw blurRad="38100" dist="38100" dir="2700000" algn="tl">
                    <a:srgbClr val="C0C0C0"/>
                  </a:outerShdw>
                </a:effectLst>
              </a:rPr>
              <a:t>Borders</a:t>
            </a:r>
            <a:r>
              <a:rPr lang="sr-Latn-CS" altLang="en-US" sz="1600" b="1" i="1" dirty="0">
                <a:solidFill>
                  <a:srgbClr val="FF0000"/>
                </a:solidFill>
                <a:effectLst>
                  <a:outerShdw blurRad="38100" dist="38100" dir="2700000" algn="tl">
                    <a:srgbClr val="C0C0C0"/>
                  </a:outerShdw>
                </a:effectLst>
              </a:rPr>
              <a:t>:</a:t>
            </a:r>
            <a:r>
              <a:rPr lang="sr-Latn-CS" altLang="en-US" sz="1600" b="1" i="1" dirty="0">
                <a:effectLst>
                  <a:outerShdw blurRad="38100" dist="38100" dir="2700000" algn="tl">
                    <a:srgbClr val="C0C0C0"/>
                  </a:outerShdw>
                </a:effectLst>
              </a:rPr>
              <a:t> </a:t>
            </a:r>
            <a:r>
              <a:rPr lang="en-GB" altLang="en-US" sz="1600" b="1" i="1" dirty="0">
                <a:effectLst>
                  <a:outerShdw blurRad="38100" dist="38100" dir="2700000" algn="tl">
                    <a:srgbClr val="C0C0C0"/>
                  </a:outerShdw>
                </a:effectLst>
              </a:rPr>
              <a:t>anterior margin of </a:t>
            </a:r>
            <a:r>
              <a:rPr lang="sr-Latn-CS" altLang="en-US" sz="1600" b="1" i="1" dirty="0" err="1">
                <a:effectLst>
                  <a:outerShdw blurRad="38100" dist="38100" dir="2700000" algn="tl">
                    <a:srgbClr val="C0C0C0"/>
                  </a:outerShdw>
                </a:effectLst>
              </a:rPr>
              <a:t>m.deltoideus</a:t>
            </a:r>
            <a:r>
              <a:rPr lang="sr-Latn-CS" altLang="en-US" sz="1600" b="1" i="1" dirty="0">
                <a:effectLst>
                  <a:outerShdw blurRad="38100" dist="38100" dir="2700000" algn="tl">
                    <a:srgbClr val="C0C0C0"/>
                  </a:outerShdw>
                </a:effectLst>
              </a:rPr>
              <a:t>,</a:t>
            </a:r>
          </a:p>
          <a:p>
            <a:pPr eaLnBrk="1" hangingPunct="1">
              <a:lnSpc>
                <a:spcPct val="80000"/>
              </a:lnSpc>
              <a:buFontTx/>
              <a:buNone/>
              <a:defRPr/>
            </a:pPr>
            <a:r>
              <a:rPr lang="sr-Latn-CS" altLang="en-US" sz="1600" b="1" i="1" dirty="0">
                <a:effectLst>
                  <a:outerShdw blurRad="38100" dist="38100" dir="2700000" algn="tl">
                    <a:srgbClr val="C0C0C0"/>
                  </a:outerShdw>
                </a:effectLst>
              </a:rPr>
              <a:t>               </a:t>
            </a:r>
            <a:r>
              <a:rPr lang="en-GB" altLang="en-US" sz="1600" b="1" i="1" dirty="0">
                <a:effectLst>
                  <a:outerShdw blurRad="38100" dist="38100" dir="2700000" algn="tl">
                    <a:srgbClr val="C0C0C0"/>
                  </a:outerShdw>
                </a:effectLst>
              </a:rPr>
              <a:t>superior margin of </a:t>
            </a:r>
            <a:r>
              <a:rPr lang="sr-Latn-CS" altLang="en-US" sz="1600" b="1" i="1" dirty="0" err="1">
                <a:effectLst>
                  <a:outerShdw blurRad="38100" dist="38100" dir="2700000" algn="tl">
                    <a:srgbClr val="C0C0C0"/>
                  </a:outerShdw>
                </a:effectLst>
              </a:rPr>
              <a:t>m.pectoralis</a:t>
            </a:r>
            <a:r>
              <a:rPr lang="sr-Latn-CS" altLang="en-US" sz="1600" b="1" i="1" dirty="0">
                <a:effectLst>
                  <a:outerShdw blurRad="38100" dist="38100" dir="2700000" algn="tl">
                    <a:srgbClr val="C0C0C0"/>
                  </a:outerShdw>
                </a:effectLst>
              </a:rPr>
              <a:t> major</a:t>
            </a:r>
          </a:p>
          <a:p>
            <a:pPr eaLnBrk="1" hangingPunct="1">
              <a:lnSpc>
                <a:spcPct val="80000"/>
              </a:lnSpc>
              <a:buFontTx/>
              <a:buNone/>
              <a:defRPr/>
            </a:pPr>
            <a:endParaRPr lang="sr-Latn-CS" altLang="en-US" sz="1600" b="1" i="1" dirty="0">
              <a:solidFill>
                <a:srgbClr val="FF0000"/>
              </a:solidFill>
              <a:effectLst>
                <a:outerShdw blurRad="38100" dist="38100" dir="2700000" algn="tl">
                  <a:srgbClr val="C0C0C0"/>
                </a:outerShdw>
              </a:effectLst>
            </a:endParaRPr>
          </a:p>
          <a:p>
            <a:pPr eaLnBrk="1" hangingPunct="1">
              <a:lnSpc>
                <a:spcPct val="80000"/>
              </a:lnSpc>
              <a:buFontTx/>
              <a:buNone/>
              <a:defRPr/>
            </a:pPr>
            <a:r>
              <a:rPr lang="en-GB" altLang="en-US" sz="1600" b="1" i="1" dirty="0">
                <a:solidFill>
                  <a:srgbClr val="FF0000"/>
                </a:solidFill>
                <a:effectLst>
                  <a:outerShdw blurRad="38100" dist="38100" dir="2700000" algn="tl">
                    <a:srgbClr val="C0C0C0"/>
                  </a:outerShdw>
                </a:effectLst>
              </a:rPr>
              <a:t>Elements</a:t>
            </a:r>
            <a:r>
              <a:rPr lang="sr-Latn-CS" altLang="en-US" sz="1600" b="1" i="1" dirty="0">
                <a:solidFill>
                  <a:srgbClr val="FF0000"/>
                </a:solidFill>
                <a:effectLst>
                  <a:outerShdw blurRad="38100" dist="38100" dir="2700000" algn="tl">
                    <a:srgbClr val="C0C0C0"/>
                  </a:outerShdw>
                </a:effectLst>
              </a:rPr>
              <a:t>: </a:t>
            </a:r>
            <a:r>
              <a:rPr lang="sr-Latn-CS" altLang="en-US" sz="1600" b="1" i="1" dirty="0">
                <a:effectLst>
                  <a:outerShdw blurRad="38100" dist="38100" dir="2700000" algn="tl">
                    <a:srgbClr val="C0C0C0"/>
                  </a:outerShdw>
                </a:effectLst>
              </a:rPr>
              <a:t>v. </a:t>
            </a:r>
            <a:r>
              <a:rPr lang="sr-Latn-CS" altLang="en-US" sz="1600" b="1" i="1" dirty="0" err="1">
                <a:effectLst>
                  <a:outerShdw blurRad="38100" dist="38100" dir="2700000" algn="tl">
                    <a:srgbClr val="C0C0C0"/>
                  </a:outerShdw>
                </a:effectLst>
              </a:rPr>
              <a:t>cephalica</a:t>
            </a:r>
            <a:r>
              <a:rPr lang="sr-Latn-CS" altLang="en-US" sz="1600" b="1" i="1" dirty="0">
                <a:effectLst>
                  <a:outerShdw blurRad="38100" dist="38100" dir="2700000" algn="tl">
                    <a:srgbClr val="C0C0C0"/>
                  </a:outerShdw>
                </a:effectLst>
              </a:rPr>
              <a:t>, </a:t>
            </a:r>
            <a:r>
              <a:rPr lang="sr-Latn-CS" altLang="en-US" sz="1600" b="1" i="1" dirty="0" err="1">
                <a:effectLst>
                  <a:outerShdw blurRad="38100" dist="38100" dir="2700000" algn="tl">
                    <a:srgbClr val="C0C0C0"/>
                  </a:outerShdw>
                </a:effectLst>
              </a:rPr>
              <a:t>r.deltoideus</a:t>
            </a:r>
            <a:r>
              <a:rPr lang="sr-Latn-CS" altLang="en-US" sz="1600" b="1" i="1" dirty="0">
                <a:effectLst>
                  <a:outerShdw blurRad="38100" dist="38100" dir="2700000" algn="tl">
                    <a:srgbClr val="C0C0C0"/>
                  </a:outerShdw>
                </a:effectLst>
              </a:rPr>
              <a:t> </a:t>
            </a:r>
            <a:r>
              <a:rPr lang="en-GB" altLang="en-US" sz="1600" b="1" i="1" dirty="0">
                <a:effectLst>
                  <a:outerShdw blurRad="38100" dist="38100" dir="2700000" algn="tl">
                    <a:srgbClr val="C0C0C0"/>
                  </a:outerShdw>
                </a:effectLst>
              </a:rPr>
              <a:t> </a:t>
            </a:r>
            <a:r>
              <a:rPr lang="sr-Latn-CS" altLang="en-US" sz="1600" b="1" i="1" dirty="0" err="1">
                <a:effectLst>
                  <a:outerShdw blurRad="38100" dist="38100" dir="2700000" algn="tl">
                    <a:srgbClr val="C0C0C0"/>
                  </a:outerShdw>
                </a:effectLst>
              </a:rPr>
              <a:t>a.thoracoacromialis</a:t>
            </a:r>
            <a:r>
              <a:rPr lang="sr-Latn-CS" altLang="en-US" sz="1600" b="1" i="1" dirty="0">
                <a:effectLst>
                  <a:outerShdw blurRad="38100" dist="38100" dir="2700000" algn="tl">
                    <a:srgbClr val="C0C0C0"/>
                  </a:outerShdw>
                </a:effectLst>
              </a:rPr>
              <a:t>, </a:t>
            </a:r>
            <a:br>
              <a:rPr lang="en-GB" altLang="en-US" sz="1600" b="1" i="1" dirty="0">
                <a:effectLst>
                  <a:outerShdw blurRad="38100" dist="38100" dir="2700000" algn="tl">
                    <a:srgbClr val="C0C0C0"/>
                  </a:outerShdw>
                </a:effectLst>
              </a:rPr>
            </a:br>
            <a:r>
              <a:rPr lang="en-GB" altLang="en-US" sz="1600" b="1" i="1" dirty="0">
                <a:effectLst>
                  <a:outerShdw blurRad="38100" dist="38100" dir="2700000" algn="tl">
                    <a:srgbClr val="C0C0C0"/>
                  </a:outerShdw>
                </a:effectLst>
              </a:rPr>
              <a:t>            </a:t>
            </a:r>
            <a:r>
              <a:rPr lang="sr-Latn-CS" altLang="en-US" sz="1600" b="1" i="1" dirty="0">
                <a:effectLst>
                  <a:outerShdw blurRad="38100" dist="38100" dir="2700000" algn="tl">
                    <a:srgbClr val="C0C0C0"/>
                  </a:outerShdw>
                </a:effectLst>
              </a:rPr>
              <a:t>1-2 </a:t>
            </a:r>
            <a:r>
              <a:rPr lang="en-GB" altLang="en-US" sz="1600" b="1" i="1" dirty="0" err="1">
                <a:effectLst>
                  <a:outerShdw blurRad="38100" dist="38100" dir="2700000" algn="tl">
                    <a:srgbClr val="C0C0C0"/>
                  </a:outerShdw>
                </a:effectLst>
              </a:rPr>
              <a:t>limph</a:t>
            </a:r>
            <a:r>
              <a:rPr lang="en-GB" altLang="en-US" sz="1600" b="1" i="1" dirty="0">
                <a:effectLst>
                  <a:outerShdw blurRad="38100" dist="38100" dir="2700000" algn="tl">
                    <a:srgbClr val="C0C0C0"/>
                  </a:outerShdw>
                </a:effectLst>
              </a:rPr>
              <a:t> nodes</a:t>
            </a:r>
            <a:endParaRPr lang="en-US" altLang="en-US" sz="1600" b="1" i="1" dirty="0">
              <a:effectLst>
                <a:outerShdw blurRad="38100" dist="38100" dir="2700000" algn="tl">
                  <a:srgbClr val="C0C0C0"/>
                </a:outerShdw>
              </a:effectLst>
            </a:endParaRP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0026 pector"/>
          <p:cNvPicPr>
            <a:picLocks noChangeAspect="1" noChangeArrowheads="1"/>
          </p:cNvPicPr>
          <p:nvPr/>
        </p:nvPicPr>
        <p:blipFill>
          <a:blip r:embed="rId2" cstate="print"/>
          <a:srcRect/>
          <a:stretch>
            <a:fillRect/>
          </a:stretch>
        </p:blipFill>
        <p:spPr bwMode="auto">
          <a:xfrm>
            <a:off x="1258888" y="0"/>
            <a:ext cx="6840537" cy="6858000"/>
          </a:xfrm>
          <a:prstGeom prst="rect">
            <a:avLst/>
          </a:prstGeom>
          <a:noFill/>
          <a:ln w="9525">
            <a:noFill/>
            <a:miter lim="800000"/>
            <a:headEnd/>
            <a:tailEnd/>
          </a:ln>
          <a:effectLst/>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idx="4294967295"/>
          </p:nvPr>
        </p:nvSpPr>
        <p:spPr>
          <a:xfrm>
            <a:off x="0" y="0"/>
            <a:ext cx="8964613" cy="431800"/>
          </a:xfrm>
        </p:spPr>
        <p:txBody>
          <a:bodyPr/>
          <a:lstStyle/>
          <a:p>
            <a:pPr eaLnBrk="1" hangingPunct="1">
              <a:defRPr/>
            </a:pPr>
            <a:r>
              <a:rPr lang="sr-Latn-CS" altLang="en-US" sz="2800" b="1" i="1">
                <a:solidFill>
                  <a:srgbClr val="FF0000"/>
                </a:solidFill>
                <a:effectLst>
                  <a:outerShdw blurRad="38100" dist="38100" dir="2700000" algn="tl">
                    <a:srgbClr val="C0C0C0"/>
                  </a:outerShdw>
                </a:effectLst>
              </a:rPr>
              <a:t>Foramen trilaterum       Foramen quadrilaterum</a:t>
            </a:r>
            <a:endParaRPr lang="en-US" altLang="en-US" sz="2800" b="1" i="1">
              <a:solidFill>
                <a:srgbClr val="FF0000"/>
              </a:solidFill>
              <a:effectLst>
                <a:outerShdw blurRad="38100" dist="38100" dir="2700000" algn="tl">
                  <a:srgbClr val="C0C0C0"/>
                </a:outerShdw>
              </a:effectLst>
            </a:endParaRPr>
          </a:p>
        </p:txBody>
      </p:sp>
      <p:pic>
        <p:nvPicPr>
          <p:cNvPr id="15363" name="Content Placeholder 4"/>
          <p:cNvPicPr>
            <a:picLocks noGrp="1" noChangeAspect="1" noChangeArrowheads="1"/>
          </p:cNvPicPr>
          <p:nvPr>
            <p:ph idx="4294967295"/>
          </p:nvPr>
        </p:nvPicPr>
        <p:blipFill>
          <a:blip r:embed="rId2" cstate="print"/>
          <a:srcRect l="7936" r="37537" b="39026"/>
          <a:stretch>
            <a:fillRect/>
          </a:stretch>
        </p:blipFill>
        <p:spPr>
          <a:xfrm>
            <a:off x="4541253" y="1676446"/>
            <a:ext cx="4602703" cy="3860774"/>
          </a:xfrm>
          <a:noFill/>
        </p:spPr>
      </p:pic>
      <p:pic>
        <p:nvPicPr>
          <p:cNvPr id="1026" name="Picture 2" descr="Pin on Upper Limb Anatomy">
            <a:extLst>
              <a:ext uri="{FF2B5EF4-FFF2-40B4-BE49-F238E27FC236}">
                <a16:creationId xmlns:a16="http://schemas.microsoft.com/office/drawing/2014/main" id="{D1516500-DC4F-C9A4-3C68-CB21269B311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389" t="45000" r="7048"/>
          <a:stretch/>
        </p:blipFill>
        <p:spPr bwMode="auto">
          <a:xfrm>
            <a:off x="-30703" y="2133634"/>
            <a:ext cx="4602703" cy="32146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type="body" idx="4294967295"/>
          </p:nvPr>
        </p:nvSpPr>
        <p:spPr>
          <a:xfrm>
            <a:off x="0" y="0"/>
            <a:ext cx="9144000" cy="6858000"/>
          </a:xfrm>
        </p:spPr>
        <p:txBody>
          <a:bodyPr/>
          <a:lstStyle/>
          <a:p>
            <a:pPr eaLnBrk="1" hangingPunct="1">
              <a:buFontTx/>
              <a:buNone/>
              <a:defRPr/>
            </a:pPr>
            <a:endParaRPr lang="sr-Latn-CS" altLang="en-US" sz="2000" dirty="0">
              <a:effectLst>
                <a:outerShdw blurRad="38100" dist="38100" dir="2700000" algn="tl">
                  <a:srgbClr val="C0C0C0"/>
                </a:outerShdw>
              </a:effectLst>
            </a:endParaRPr>
          </a:p>
          <a:p>
            <a:pPr eaLnBrk="1" hangingPunct="1">
              <a:buFontTx/>
              <a:buNone/>
              <a:defRPr/>
            </a:pPr>
            <a:r>
              <a:rPr lang="sr-Latn-CS" altLang="en-US" sz="2000" dirty="0">
                <a:effectLst>
                  <a:outerShdw blurRad="38100" dist="38100" dir="2700000" algn="tl">
                    <a:srgbClr val="C0C0C0"/>
                  </a:outerShdw>
                </a:effectLst>
              </a:rPr>
              <a:t>    </a:t>
            </a:r>
            <a:r>
              <a:rPr lang="sr-Latn-CS" altLang="en-US" sz="2000" u="sng" dirty="0">
                <a:effectLst>
                  <a:outerShdw blurRad="38100" dist="38100" dir="2700000" algn="tl">
                    <a:srgbClr val="C0C0C0"/>
                  </a:outerShdw>
                </a:effectLst>
              </a:rPr>
              <a:t>FORAMEN TRILATERUM</a:t>
            </a:r>
          </a:p>
          <a:p>
            <a:pPr eaLnBrk="1" hangingPunct="1">
              <a:buFontTx/>
              <a:buNone/>
              <a:defRPr/>
            </a:pP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borders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m.teres</a:t>
            </a:r>
            <a:r>
              <a:rPr lang="sr-Latn-CS" altLang="en-US" sz="2000" dirty="0">
                <a:effectLst>
                  <a:outerShdw blurRad="38100" dist="38100" dir="2700000" algn="tl">
                    <a:srgbClr val="C0C0C0"/>
                  </a:outerShdw>
                </a:effectLst>
              </a:rPr>
              <a:t> major,</a:t>
            </a:r>
          </a:p>
          <a:p>
            <a:pPr eaLnBrk="1" hangingPunct="1">
              <a:buFontTx/>
              <a:buNone/>
              <a:defRPr/>
            </a:pPr>
            <a:r>
              <a:rPr lang="sr-Latn-CS" altLang="en-US" sz="2000" dirty="0">
                <a:effectLst>
                  <a:outerShdw blurRad="38100" dist="38100" dir="2700000" algn="tl">
                    <a:srgbClr val="C0C0C0"/>
                  </a:outerShdw>
                </a:effectLst>
              </a:rPr>
              <a:t>                            </a:t>
            </a:r>
            <a:r>
              <a:rPr lang="sr-Cyrl-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m.teres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minor</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a:t>
            </a:r>
            <a:r>
              <a:rPr lang="sr-Cyrl-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m.triceps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brachii</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caput</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longum</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elements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a.circumflexa</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scapulae</a:t>
            </a: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leaves axilla and turn to dorsal</a:t>
            </a:r>
            <a:br>
              <a:rPr lang="en-GB" altLang="en-US" sz="2000" dirty="0">
                <a:effectLst>
                  <a:outerShdw blurRad="38100" dist="38100" dir="2700000" algn="tl">
                    <a:srgbClr val="C0C0C0"/>
                  </a:outerShdw>
                </a:effectLst>
              </a:rPr>
            </a:br>
            <a:r>
              <a:rPr lang="en-GB" altLang="en-US" sz="2000" dirty="0">
                <a:effectLst>
                  <a:outerShdw blurRad="38100" dist="38100" dir="2700000" algn="tl">
                    <a:srgbClr val="C0C0C0"/>
                  </a:outerShdw>
                </a:effectLst>
              </a:rPr>
              <a:t>                                                                  side of scapula</a:t>
            </a:r>
            <a:r>
              <a:rPr lang="sr-Latn-CS" altLang="en-US" sz="2000" dirty="0">
                <a:effectLst>
                  <a:outerShdw blurRad="38100" dist="38100" dir="2700000" algn="tl">
                    <a:srgbClr val="C0C0C0"/>
                  </a:outerShdw>
                </a:effectLst>
              </a:rPr>
              <a:t>),</a:t>
            </a:r>
          </a:p>
          <a:p>
            <a:pPr eaLnBrk="1" hangingPunct="1">
              <a:buFontTx/>
              <a:buNone/>
              <a:defRPr/>
            </a:pPr>
            <a:endParaRPr lang="sr-Latn-CS" altLang="en-US" sz="2000" dirty="0">
              <a:effectLst>
                <a:outerShdw blurRad="38100" dist="38100" dir="2700000" algn="tl">
                  <a:srgbClr val="C0C0C0"/>
                </a:outerShdw>
              </a:effectLst>
            </a:endParaRPr>
          </a:p>
          <a:p>
            <a:pPr eaLnBrk="1" hangingPunct="1">
              <a:buFontTx/>
              <a:buNone/>
              <a:defRPr/>
            </a:pPr>
            <a:endParaRPr lang="sr-Latn-CS" altLang="en-US" sz="2000" dirty="0">
              <a:effectLst>
                <a:outerShdw blurRad="38100" dist="38100" dir="2700000" algn="tl">
                  <a:srgbClr val="C0C0C0"/>
                </a:outerShdw>
              </a:effectLst>
            </a:endParaRPr>
          </a:p>
          <a:p>
            <a:pPr eaLnBrk="1" hangingPunct="1">
              <a:buFontTx/>
              <a:buNone/>
              <a:defRPr/>
            </a:pPr>
            <a:r>
              <a:rPr lang="sr-Latn-CS" altLang="en-US" sz="2000" dirty="0">
                <a:effectLst>
                  <a:outerShdw blurRad="38100" dist="38100" dir="2700000" algn="tl">
                    <a:srgbClr val="C0C0C0"/>
                  </a:outerShdw>
                </a:effectLst>
              </a:rPr>
              <a:t>    </a:t>
            </a:r>
            <a:r>
              <a:rPr lang="sr-Latn-CS" altLang="en-US" sz="2000" u="sng" dirty="0">
                <a:effectLst>
                  <a:outerShdw blurRad="38100" dist="38100" dir="2700000" algn="tl">
                    <a:srgbClr val="C0C0C0"/>
                  </a:outerShdw>
                </a:effectLst>
              </a:rPr>
              <a:t>FORAMEN QUADRILATERUM</a:t>
            </a:r>
          </a:p>
          <a:p>
            <a:pPr eaLnBrk="1" hangingPunct="1">
              <a:buFontTx/>
              <a:buNone/>
              <a:defRPr/>
            </a:pP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borders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m.teres</a:t>
            </a:r>
            <a:r>
              <a:rPr lang="sr-Latn-CS" altLang="en-US" sz="2000" dirty="0">
                <a:effectLst>
                  <a:outerShdw blurRad="38100" dist="38100" dir="2700000" algn="tl">
                    <a:srgbClr val="C0C0C0"/>
                  </a:outerShdw>
                </a:effectLst>
              </a:rPr>
              <a:t> major,</a:t>
            </a:r>
          </a:p>
          <a:p>
            <a:pPr eaLnBrk="1" hangingPunct="1">
              <a:buFontTx/>
              <a:buNone/>
              <a:defRPr/>
            </a:pP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m.teres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minor</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m.triceps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brachii</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caput</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longum</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collum</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chirurgicum</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humeri</a:t>
            </a:r>
            <a:endParaRPr lang="sr-Latn-CS" altLang="en-US" sz="2000" dirty="0">
              <a:effectLst>
                <a:outerShdw blurRad="38100" dist="38100" dir="2700000" algn="tl">
                  <a:srgbClr val="C0C0C0"/>
                </a:outerShdw>
              </a:effectLst>
            </a:endParaRPr>
          </a:p>
          <a:p>
            <a:pPr eaLnBrk="1" hangingPunct="1">
              <a:buFontTx/>
              <a:buNone/>
              <a:defRPr/>
            </a:pPr>
            <a:r>
              <a:rPr lang="sr-Latn-CS" altLang="en-US" sz="2000" dirty="0">
                <a:effectLst>
                  <a:outerShdw blurRad="38100" dist="38100" dir="2700000" algn="tl">
                    <a:srgbClr val="C0C0C0"/>
                  </a:outerShdw>
                </a:effectLst>
              </a:rPr>
              <a:t>    </a:t>
            </a:r>
            <a:r>
              <a:rPr lang="en-GB" altLang="en-US" sz="2000" dirty="0">
                <a:effectLst>
                  <a:outerShdw blurRad="38100" dist="38100" dir="2700000" algn="tl">
                    <a:srgbClr val="C0C0C0"/>
                  </a:outerShdw>
                </a:effectLst>
              </a:rPr>
              <a:t>elements</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n.axillaris</a:t>
            </a:r>
            <a:r>
              <a:rPr lang="sr-Latn-CS" altLang="en-US" sz="2000" dirty="0">
                <a:effectLst>
                  <a:outerShdw blurRad="38100" dist="38100" dir="2700000" algn="tl">
                    <a:srgbClr val="C0C0C0"/>
                  </a:outerShdw>
                </a:effectLst>
              </a:rPr>
              <a:t>,</a:t>
            </a:r>
          </a:p>
          <a:p>
            <a:pPr eaLnBrk="1" hangingPunct="1">
              <a:buFontTx/>
              <a:buNone/>
              <a:defRPr/>
            </a:pP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a.circumflexa</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humeri</a:t>
            </a:r>
            <a:r>
              <a:rPr lang="sr-Latn-CS" altLang="en-US" sz="2000" dirty="0">
                <a:effectLst>
                  <a:outerShdw blurRad="38100" dist="38100" dir="2700000" algn="tl">
                    <a:srgbClr val="C0C0C0"/>
                  </a:outerShdw>
                </a:effectLst>
              </a:rPr>
              <a:t> </a:t>
            </a:r>
            <a:r>
              <a:rPr lang="sr-Latn-CS" altLang="en-US" sz="2000" dirty="0" err="1">
                <a:effectLst>
                  <a:outerShdw blurRad="38100" dist="38100" dir="2700000" algn="tl">
                    <a:srgbClr val="C0C0C0"/>
                  </a:outerShdw>
                </a:effectLst>
              </a:rPr>
              <a:t>posterior</a:t>
            </a:r>
            <a:r>
              <a:rPr lang="sr-Latn-CS" altLang="en-US" sz="2000" dirty="0">
                <a:effectLst>
                  <a:outerShdw blurRad="38100" dist="38100" dir="2700000" algn="tl">
                    <a:srgbClr val="C0C0C0"/>
                  </a:outerShdw>
                </a:effectLst>
              </a:rPr>
              <a:t>,</a:t>
            </a:r>
          </a:p>
          <a:p>
            <a:pPr eaLnBrk="1" hangingPunct="1">
              <a:buFontTx/>
              <a:buNone/>
              <a:defRPr/>
            </a:pPr>
            <a:endParaRPr lang="sr-Latn-CS" altLang="en-US" sz="2000" dirty="0">
              <a:effectLst>
                <a:outerShdw blurRad="38100" dist="38100" dir="2700000" algn="tl">
                  <a:srgbClr val="C0C0C0"/>
                </a:outerShdw>
              </a:effectLst>
            </a:endParaRPr>
          </a:p>
          <a:p>
            <a:pPr eaLnBrk="1" hangingPunct="1">
              <a:buFontTx/>
              <a:buNone/>
              <a:defRPr/>
            </a:pPr>
            <a:endParaRPr lang="en-US" altLang="en-US" sz="2000" dirty="0">
              <a:effectLst>
                <a:outerShdw blurRad="38100" dist="38100" dir="2700000" algn="tl">
                  <a:srgbClr val="C0C0C0"/>
                </a:outerShdw>
              </a:effectLst>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D96DD3-A198-EFD1-1DB6-9DC0B854CA0D}"/>
              </a:ext>
            </a:extLst>
          </p:cNvPr>
          <p:cNvPicPr>
            <a:picLocks noChangeAspect="1"/>
          </p:cNvPicPr>
          <p:nvPr/>
        </p:nvPicPr>
        <p:blipFill>
          <a:blip r:embed="rId2"/>
          <a:stretch>
            <a:fillRect/>
          </a:stretch>
        </p:blipFill>
        <p:spPr>
          <a:xfrm>
            <a:off x="0" y="2133634"/>
            <a:ext cx="9106424" cy="3444263"/>
          </a:xfrm>
          <a:prstGeom prst="rect">
            <a:avLst/>
          </a:prstGeom>
        </p:spPr>
      </p:pic>
      <p:sp>
        <p:nvSpPr>
          <p:cNvPr id="6" name="TextBox 5">
            <a:extLst>
              <a:ext uri="{FF2B5EF4-FFF2-40B4-BE49-F238E27FC236}">
                <a16:creationId xmlns:a16="http://schemas.microsoft.com/office/drawing/2014/main" id="{9E293D68-568B-DC34-F0D1-42A27D8CD1DF}"/>
              </a:ext>
            </a:extLst>
          </p:cNvPr>
          <p:cNvSpPr txBox="1"/>
          <p:nvPr/>
        </p:nvSpPr>
        <p:spPr>
          <a:xfrm>
            <a:off x="1600278" y="914466"/>
            <a:ext cx="6705484" cy="523220"/>
          </a:xfrm>
          <a:prstGeom prst="rect">
            <a:avLst/>
          </a:prstGeom>
          <a:noFill/>
        </p:spPr>
        <p:txBody>
          <a:bodyPr wrap="square">
            <a:spAutoFit/>
          </a:bodyPr>
          <a:lstStyle/>
          <a:p>
            <a:pPr eaLnBrk="1" hangingPunct="1">
              <a:buNone/>
              <a:defRPr/>
            </a:pPr>
            <a:r>
              <a:rPr lang="en-GB" sz="2800" b="1" dirty="0">
                <a:solidFill>
                  <a:srgbClr val="FF0000"/>
                </a:solidFill>
              </a:rPr>
              <a:t>Anterior </a:t>
            </a:r>
            <a:r>
              <a:rPr lang="en-GB" sz="2800" b="1" dirty="0" err="1">
                <a:solidFill>
                  <a:srgbClr val="FF0000"/>
                </a:solidFill>
              </a:rPr>
              <a:t>Axio</a:t>
            </a:r>
            <a:r>
              <a:rPr lang="en-GB" sz="2800" b="1" dirty="0">
                <a:solidFill>
                  <a:srgbClr val="FF0000"/>
                </a:solidFill>
              </a:rPr>
              <a:t>-Appendicular Muscles</a:t>
            </a:r>
            <a:endParaRPr lang="sr-Latn-CS" altLang="en-US" sz="28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255127785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110b"/>
          <p:cNvPicPr>
            <a:picLocks noGrp="1" noChangeAspect="1" noChangeArrowheads="1"/>
          </p:cNvPicPr>
          <p:nvPr>
            <p:ph sz="half" idx="4294967295"/>
          </p:nvPr>
        </p:nvPicPr>
        <p:blipFill>
          <a:blip r:embed="rId2" cstate="print"/>
          <a:srcRect/>
          <a:stretch>
            <a:fillRect/>
          </a:stretch>
        </p:blipFill>
        <p:spPr>
          <a:xfrm>
            <a:off x="0" y="692150"/>
            <a:ext cx="4716463" cy="5545138"/>
          </a:xfrm>
          <a:noFill/>
        </p:spPr>
      </p:pic>
      <p:pic>
        <p:nvPicPr>
          <p:cNvPr id="17411" name="Picture 4" descr="101a"/>
          <p:cNvPicPr>
            <a:picLocks noGrp="1" noChangeAspect="1" noChangeArrowheads="1"/>
          </p:cNvPicPr>
          <p:nvPr>
            <p:ph sz="half" idx="4294967295"/>
          </p:nvPr>
        </p:nvPicPr>
        <p:blipFill>
          <a:blip r:embed="rId3" cstate="print"/>
          <a:srcRect/>
          <a:stretch>
            <a:fillRect/>
          </a:stretch>
        </p:blipFill>
        <p:spPr>
          <a:xfrm>
            <a:off x="4859338" y="692150"/>
            <a:ext cx="4284662" cy="5545138"/>
          </a:xfrm>
          <a:noFill/>
        </p:spPr>
      </p:pic>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supraspinatuspost"/>
          <p:cNvPicPr>
            <a:picLocks noChangeAspect="1" noChangeArrowheads="1"/>
          </p:cNvPicPr>
          <p:nvPr/>
        </p:nvPicPr>
        <p:blipFill>
          <a:blip r:embed="rId2" cstate="print"/>
          <a:srcRect/>
          <a:stretch>
            <a:fillRect/>
          </a:stretch>
        </p:blipFill>
        <p:spPr bwMode="auto">
          <a:xfrm>
            <a:off x="1042988" y="3573463"/>
            <a:ext cx="3154362" cy="3284537"/>
          </a:xfrm>
          <a:prstGeom prst="rect">
            <a:avLst/>
          </a:prstGeom>
          <a:noFill/>
          <a:ln w="9525">
            <a:noFill/>
            <a:miter lim="800000"/>
            <a:headEnd/>
            <a:tailEnd/>
          </a:ln>
          <a:effectLst/>
        </p:spPr>
      </p:pic>
      <p:pic>
        <p:nvPicPr>
          <p:cNvPr id="21507" name="Picture 3" descr="infraspinatuspost"/>
          <p:cNvPicPr>
            <a:picLocks noChangeAspect="1" noChangeArrowheads="1"/>
          </p:cNvPicPr>
          <p:nvPr/>
        </p:nvPicPr>
        <p:blipFill>
          <a:blip r:embed="rId3" cstate="print"/>
          <a:srcRect/>
          <a:stretch>
            <a:fillRect/>
          </a:stretch>
        </p:blipFill>
        <p:spPr bwMode="auto">
          <a:xfrm>
            <a:off x="1042988" y="0"/>
            <a:ext cx="3144837" cy="3311525"/>
          </a:xfrm>
          <a:prstGeom prst="rect">
            <a:avLst/>
          </a:prstGeom>
          <a:noFill/>
          <a:ln w="9525">
            <a:noFill/>
            <a:miter lim="800000"/>
            <a:headEnd/>
            <a:tailEnd/>
          </a:ln>
          <a:effectLst/>
        </p:spPr>
      </p:pic>
      <p:pic>
        <p:nvPicPr>
          <p:cNvPr id="21508" name="Picture 5" descr="teresmajorpost2"/>
          <p:cNvPicPr>
            <a:picLocks noChangeAspect="1" noChangeArrowheads="1"/>
          </p:cNvPicPr>
          <p:nvPr/>
        </p:nvPicPr>
        <p:blipFill>
          <a:blip r:embed="rId4" cstate="print"/>
          <a:srcRect/>
          <a:stretch>
            <a:fillRect/>
          </a:stretch>
        </p:blipFill>
        <p:spPr bwMode="auto">
          <a:xfrm>
            <a:off x="4859338" y="0"/>
            <a:ext cx="3240087" cy="3311525"/>
          </a:xfrm>
          <a:prstGeom prst="rect">
            <a:avLst/>
          </a:prstGeom>
          <a:noFill/>
          <a:ln w="9525">
            <a:noFill/>
            <a:miter lim="800000"/>
            <a:headEnd/>
            <a:tailEnd/>
          </a:ln>
          <a:effectLst/>
        </p:spPr>
      </p:pic>
      <p:pic>
        <p:nvPicPr>
          <p:cNvPr id="21509" name="Picture 6" descr="teresminorpost"/>
          <p:cNvPicPr>
            <a:picLocks noChangeAspect="1" noChangeArrowheads="1"/>
          </p:cNvPicPr>
          <p:nvPr/>
        </p:nvPicPr>
        <p:blipFill>
          <a:blip r:embed="rId5" cstate="print"/>
          <a:srcRect/>
          <a:stretch>
            <a:fillRect/>
          </a:stretch>
        </p:blipFill>
        <p:spPr bwMode="auto">
          <a:xfrm>
            <a:off x="4859338" y="3500438"/>
            <a:ext cx="3238500" cy="3357562"/>
          </a:xfrm>
          <a:prstGeom prst="rect">
            <a:avLst/>
          </a:prstGeom>
          <a:noFill/>
          <a:ln w="9525">
            <a:noFill/>
            <a:miter lim="800000"/>
            <a:headEnd/>
            <a:tailEnd/>
          </a:ln>
          <a:effectLst/>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103"/>
          <p:cNvPicPr>
            <a:picLocks noGrp="1" noChangeAspect="1" noChangeArrowheads="1"/>
          </p:cNvPicPr>
          <p:nvPr>
            <p:ph sz="half" idx="4294967295"/>
          </p:nvPr>
        </p:nvPicPr>
        <p:blipFill>
          <a:blip r:embed="rId2" cstate="print"/>
          <a:srcRect/>
          <a:stretch>
            <a:fillRect/>
          </a:stretch>
        </p:blipFill>
        <p:spPr>
          <a:xfrm>
            <a:off x="323850" y="836613"/>
            <a:ext cx="4319588" cy="5545137"/>
          </a:xfrm>
          <a:noFill/>
        </p:spPr>
      </p:pic>
      <p:pic>
        <p:nvPicPr>
          <p:cNvPr id="25603" name="Picture 4" descr="0006 "/>
          <p:cNvPicPr>
            <a:picLocks noGrp="1" noChangeAspect="1" noChangeArrowheads="1"/>
          </p:cNvPicPr>
          <p:nvPr>
            <p:ph sz="half" idx="4294967295"/>
          </p:nvPr>
        </p:nvPicPr>
        <p:blipFill>
          <a:blip r:embed="rId3" cstate="print"/>
          <a:srcRect/>
          <a:stretch>
            <a:fillRect/>
          </a:stretch>
        </p:blipFill>
        <p:spPr>
          <a:xfrm>
            <a:off x="4787900" y="908050"/>
            <a:ext cx="4105275" cy="5473700"/>
          </a:xfrm>
          <a:noFill/>
        </p:spPr>
      </p:pic>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a:xfrm>
            <a:off x="5148263" y="404813"/>
            <a:ext cx="3995737" cy="490537"/>
          </a:xfrm>
        </p:spPr>
        <p:txBody>
          <a:bodyPr/>
          <a:lstStyle/>
          <a:p>
            <a:pPr eaLnBrk="1" hangingPunct="1">
              <a:defRPr/>
            </a:pPr>
            <a:r>
              <a:rPr lang="sr-Latn-CS" altLang="en-US" sz="2400" b="1">
                <a:solidFill>
                  <a:srgbClr val="FF0000"/>
                </a:solidFill>
                <a:effectLst>
                  <a:outerShdw blurRad="38100" dist="38100" dir="2700000" algn="tl">
                    <a:srgbClr val="C0C0C0"/>
                  </a:outerShdw>
                </a:effectLst>
              </a:rPr>
              <a:t>REGIO BRACHIALIS ANTERIOR</a:t>
            </a:r>
            <a:endParaRPr lang="en-US" altLang="en-US" sz="2400" b="1">
              <a:solidFill>
                <a:srgbClr val="FF0000"/>
              </a:solidFill>
              <a:effectLst>
                <a:outerShdw blurRad="38100" dist="38100" dir="2700000" algn="tl">
                  <a:srgbClr val="C0C0C0"/>
                </a:outerShdw>
              </a:effectLst>
            </a:endParaRPr>
          </a:p>
        </p:txBody>
      </p:sp>
      <p:pic>
        <p:nvPicPr>
          <p:cNvPr id="26627" name="Picture 3" descr="0024 nadlakat"/>
          <p:cNvPicPr>
            <a:picLocks noGrp="1" noChangeAspect="1" noChangeArrowheads="1"/>
          </p:cNvPicPr>
          <p:nvPr>
            <p:ph sz="half" idx="4294967295"/>
          </p:nvPr>
        </p:nvPicPr>
        <p:blipFill>
          <a:blip r:embed="rId2" cstate="print"/>
          <a:srcRect/>
          <a:stretch>
            <a:fillRect/>
          </a:stretch>
        </p:blipFill>
        <p:spPr>
          <a:xfrm>
            <a:off x="0" y="0"/>
            <a:ext cx="5148263" cy="6858000"/>
          </a:xfrm>
          <a:noFill/>
        </p:spPr>
      </p:pic>
      <p:pic>
        <p:nvPicPr>
          <p:cNvPr id="26628" name="Picture 4" descr="0011 biceps"/>
          <p:cNvPicPr>
            <a:picLocks noGrp="1" noChangeAspect="1" noChangeArrowheads="1"/>
          </p:cNvPicPr>
          <p:nvPr>
            <p:ph sz="half" idx="4294967295"/>
          </p:nvPr>
        </p:nvPicPr>
        <p:blipFill>
          <a:blip r:embed="rId3" cstate="print"/>
          <a:srcRect/>
          <a:stretch>
            <a:fillRect/>
          </a:stretch>
        </p:blipFill>
        <p:spPr>
          <a:xfrm>
            <a:off x="5146675" y="1341438"/>
            <a:ext cx="3997325" cy="4679950"/>
          </a:xfrm>
          <a:noFill/>
        </p:spPr>
      </p:pic>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4" name="Object 4"/>
          <p:cNvGraphicFramePr>
            <a:graphicFrameLocks noChangeAspect="1"/>
          </p:cNvGraphicFramePr>
          <p:nvPr/>
        </p:nvGraphicFramePr>
        <p:xfrm>
          <a:off x="3656013" y="1196975"/>
          <a:ext cx="5487987" cy="4116388"/>
        </p:xfrm>
        <a:graphic>
          <a:graphicData uri="http://schemas.openxmlformats.org/presentationml/2006/ole">
            <mc:AlternateContent xmlns:mc="http://schemas.openxmlformats.org/markup-compatibility/2006">
              <mc:Choice xmlns:v="urn:schemas-microsoft-com:vml" Requires="v">
                <p:oleObj r:id="rId2" imgW="4567680" imgH="3429360" progId="PowerPoint.Slide.8">
                  <p:embed/>
                </p:oleObj>
              </mc:Choice>
              <mc:Fallback>
                <p:oleObj r:id="rId2" imgW="4567680" imgH="3429360" progId="PowerPoint.Slide.8">
                  <p:embed/>
                  <p:pic>
                    <p:nvPicPr>
                      <p:cNvPr id="27654"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6013" y="1196975"/>
                        <a:ext cx="5487987" cy="411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oleObj>
              </mc:Fallback>
            </mc:AlternateContent>
          </a:graphicData>
        </a:graphic>
      </p:graphicFrame>
      <p:sp>
        <p:nvSpPr>
          <p:cNvPr id="27650" name="Rectangle 2"/>
          <p:cNvSpPr>
            <a:spLocks noGrp="1" noChangeArrowheads="1"/>
          </p:cNvSpPr>
          <p:nvPr>
            <p:ph type="title" idx="4294967295"/>
          </p:nvPr>
        </p:nvSpPr>
        <p:spPr>
          <a:xfrm>
            <a:off x="468313" y="0"/>
            <a:ext cx="8229600" cy="908050"/>
          </a:xfrm>
        </p:spPr>
        <p:txBody>
          <a:bodyPr/>
          <a:lstStyle/>
          <a:p>
            <a:r>
              <a:rPr lang="en-GB" altLang="en-US" sz="2400" b="1" dirty="0">
                <a:solidFill>
                  <a:srgbClr val="FF0000"/>
                </a:solidFill>
                <a:latin typeface="Book Antiqua" pitchFamily="18" charset="0"/>
              </a:rPr>
              <a:t>MUSCLES OF THE UPPER ARM</a:t>
            </a:r>
            <a:endParaRPr lang="en-US" sz="2400" b="1" dirty="0">
              <a:solidFill>
                <a:srgbClr val="FF0000"/>
              </a:solidFill>
              <a:latin typeface="Book Antiqua" pitchFamily="18" charset="0"/>
            </a:endParaRPr>
          </a:p>
        </p:txBody>
      </p:sp>
      <p:sp>
        <p:nvSpPr>
          <p:cNvPr id="27651" name="Rectangle 3"/>
          <p:cNvSpPr>
            <a:spLocks noGrp="1" noChangeArrowheads="1"/>
          </p:cNvSpPr>
          <p:nvPr>
            <p:ph type="body" idx="4294967295"/>
          </p:nvPr>
        </p:nvSpPr>
        <p:spPr>
          <a:xfrm>
            <a:off x="446087" y="685871"/>
            <a:ext cx="8229600" cy="6095839"/>
          </a:xfrm>
        </p:spPr>
        <p:txBody>
          <a:bodyPr/>
          <a:lstStyle/>
          <a:p>
            <a:pPr>
              <a:lnSpc>
                <a:spcPct val="90000"/>
              </a:lnSpc>
            </a:pPr>
            <a:r>
              <a:rPr lang="en-GB" altLang="en-US" sz="1800" b="1" dirty="0">
                <a:latin typeface="Book Antiqua" pitchFamily="18" charset="0"/>
              </a:rPr>
              <a:t>Anterior group</a:t>
            </a:r>
            <a:r>
              <a:rPr lang="en-US" altLang="en-US" sz="1800" b="1" dirty="0">
                <a:latin typeface="Book Antiqua" pitchFamily="18" charset="0"/>
              </a:rPr>
              <a:t>:</a:t>
            </a:r>
          </a:p>
          <a:p>
            <a:pPr>
              <a:lnSpc>
                <a:spcPct val="90000"/>
              </a:lnSpc>
              <a:buFont typeface="Wingdings" pitchFamily="2" charset="2"/>
              <a:buNone/>
            </a:pPr>
            <a:endParaRPr lang="en-US" altLang="en-US" sz="1800" b="1" dirty="0">
              <a:latin typeface="Book Antiqua" pitchFamily="18" charset="0"/>
            </a:endParaRPr>
          </a:p>
          <a:p>
            <a:pPr>
              <a:lnSpc>
                <a:spcPct val="90000"/>
              </a:lnSpc>
              <a:buFont typeface="Wingdings" pitchFamily="2" charset="2"/>
              <a:buNone/>
            </a:pPr>
            <a:r>
              <a:rPr lang="en-US" altLang="en-US" sz="1800" dirty="0">
                <a:latin typeface="Book Antiqua" pitchFamily="18" charset="0"/>
              </a:rPr>
              <a:t>	</a:t>
            </a:r>
            <a:r>
              <a:rPr lang="en-GB" altLang="en-US" sz="1800" u="sng" dirty="0" err="1">
                <a:latin typeface="Book Antiqua" pitchFamily="18" charset="0"/>
              </a:rPr>
              <a:t>Supeficial</a:t>
            </a:r>
            <a:r>
              <a:rPr lang="en-GB" altLang="en-US" sz="1800" u="sng" dirty="0">
                <a:latin typeface="Book Antiqua" pitchFamily="18" charset="0"/>
              </a:rPr>
              <a:t> layer</a:t>
            </a:r>
            <a:endParaRPr lang="en-US" altLang="en-US" sz="1800" dirty="0">
              <a:latin typeface="Book Antiqua" pitchFamily="18" charset="0"/>
            </a:endParaRPr>
          </a:p>
          <a:p>
            <a:pPr>
              <a:lnSpc>
                <a:spcPct val="90000"/>
              </a:lnSpc>
              <a:buFont typeface="Wingdings" pitchFamily="2" charset="2"/>
              <a:buNone/>
            </a:pPr>
            <a:r>
              <a:rPr lang="en-US" altLang="en-US" sz="1800" dirty="0">
                <a:latin typeface="Book Antiqua" pitchFamily="18" charset="0"/>
              </a:rPr>
              <a:t>	- m. biceps </a:t>
            </a:r>
            <a:r>
              <a:rPr lang="en-US" altLang="en-US" sz="1800" dirty="0" err="1">
                <a:latin typeface="Book Antiqua" pitchFamily="18" charset="0"/>
              </a:rPr>
              <a:t>brachi</a:t>
            </a:r>
            <a:br>
              <a:rPr lang="en-US" altLang="en-US" sz="1400" dirty="0">
                <a:latin typeface="Book Antiqua" pitchFamily="18" charset="0"/>
              </a:rPr>
            </a:br>
            <a:r>
              <a:rPr lang="en-GB" altLang="en-US" sz="1400" dirty="0">
                <a:latin typeface="Book Antiqua" pitchFamily="18" charset="0"/>
              </a:rPr>
              <a:t>	</a:t>
            </a:r>
            <a:r>
              <a:rPr lang="en-US" altLang="en-US" sz="1400" dirty="0">
                <a:solidFill>
                  <a:schemeClr val="tx2"/>
                </a:solidFill>
                <a:latin typeface="Book Antiqua" pitchFamily="18" charset="0"/>
              </a:rPr>
              <a:t>* innervation: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musculocutaneus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flexor of the forearm</a:t>
            </a:r>
            <a:endParaRPr lang="en-GB" altLang="en-US" sz="1400" dirty="0">
              <a:solidFill>
                <a:schemeClr val="tx2"/>
              </a:solidFill>
              <a:latin typeface="Book Antiqua" pitchFamily="18" charset="0"/>
            </a:endParaRPr>
          </a:p>
          <a:p>
            <a:pPr>
              <a:lnSpc>
                <a:spcPct val="90000"/>
              </a:lnSpc>
              <a:buFont typeface="Wingdings" pitchFamily="2" charset="2"/>
              <a:buNone/>
            </a:pPr>
            <a:endParaRPr lang="en-US" altLang="en-US" sz="1800" dirty="0">
              <a:latin typeface="Book Antiqua" pitchFamily="18" charset="0"/>
            </a:endParaRPr>
          </a:p>
          <a:p>
            <a:pPr>
              <a:lnSpc>
                <a:spcPct val="90000"/>
              </a:lnSpc>
              <a:buFont typeface="Wingdings" pitchFamily="2" charset="2"/>
              <a:buNone/>
            </a:pPr>
            <a:r>
              <a:rPr lang="en-US" altLang="en-US" sz="1800" dirty="0">
                <a:latin typeface="Book Antiqua" pitchFamily="18" charset="0"/>
              </a:rPr>
              <a:t>	</a:t>
            </a:r>
            <a:r>
              <a:rPr lang="en-GB" altLang="en-US" sz="1800" u="sng" dirty="0">
                <a:latin typeface="Book Antiqua" pitchFamily="18" charset="0"/>
              </a:rPr>
              <a:t>Deep layer</a:t>
            </a:r>
            <a:endParaRPr lang="en-US" altLang="en-US" sz="1800" u="sng" dirty="0">
              <a:latin typeface="Book Antiqua" pitchFamily="18" charset="0"/>
            </a:endParaRPr>
          </a:p>
          <a:p>
            <a:pPr>
              <a:lnSpc>
                <a:spcPct val="90000"/>
              </a:lnSpc>
              <a:buFont typeface="Wingdings" pitchFamily="2" charset="2"/>
              <a:buNone/>
            </a:pPr>
            <a:r>
              <a:rPr lang="en-US" altLang="en-US" sz="1800" dirty="0">
                <a:latin typeface="Book Antiqua" pitchFamily="18" charset="0"/>
              </a:rPr>
              <a:t>	- m. </a:t>
            </a:r>
            <a:r>
              <a:rPr lang="en-US" altLang="en-US" sz="1800" dirty="0" err="1">
                <a:latin typeface="Book Antiqua" pitchFamily="18" charset="0"/>
              </a:rPr>
              <a:t>coracobrachialis</a:t>
            </a:r>
            <a:endParaRPr lang="en-US" altLang="en-US" sz="1400" dirty="0">
              <a:latin typeface="Book Antiqua" pitchFamily="18" charset="0"/>
            </a:endParaRPr>
          </a:p>
          <a:p>
            <a:pPr>
              <a:lnSpc>
                <a:spcPct val="90000"/>
              </a:lnSpc>
              <a:buFont typeface="Wingdings" pitchFamily="2" charset="2"/>
              <a:buNone/>
            </a:pPr>
            <a:r>
              <a:rPr lang="en-US" altLang="en-US" sz="1400" dirty="0">
                <a:latin typeface="Book Antiqua" pitchFamily="18" charset="0"/>
              </a:rPr>
              <a:t>		</a:t>
            </a:r>
            <a:r>
              <a:rPr lang="en-US" altLang="en-US" sz="1400" dirty="0">
                <a:solidFill>
                  <a:schemeClr val="tx2"/>
                </a:solidFill>
                <a:latin typeface="Book Antiqua" pitchFamily="18" charset="0"/>
              </a:rPr>
              <a:t>* innervation :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musculocutaneus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GB" sz="1400" dirty="0">
                <a:latin typeface="Book Antiqua" panose="02040602050305030304" pitchFamily="18" charset="0"/>
              </a:rPr>
              <a:t>Flexion of the arm at the shoulder, </a:t>
            </a:r>
            <a:br>
              <a:rPr lang="en-GB" sz="1400" dirty="0">
                <a:latin typeface="Book Antiqua" panose="02040602050305030304" pitchFamily="18" charset="0"/>
              </a:rPr>
            </a:br>
            <a:r>
              <a:rPr lang="en-GB" sz="1400" dirty="0">
                <a:latin typeface="Book Antiqua" panose="02040602050305030304" pitchFamily="18" charset="0"/>
              </a:rPr>
              <a:t>               and weak adduction</a:t>
            </a:r>
            <a:endParaRPr lang="en-US" altLang="en-US" sz="1400" dirty="0">
              <a:solidFill>
                <a:schemeClr val="tx2"/>
              </a:solidFill>
              <a:latin typeface="Book Antiqua" pitchFamily="18" charset="0"/>
            </a:endParaRPr>
          </a:p>
          <a:p>
            <a:pPr>
              <a:lnSpc>
                <a:spcPct val="90000"/>
              </a:lnSpc>
              <a:buFont typeface="Wingdings" pitchFamily="2" charset="2"/>
              <a:buNone/>
            </a:pPr>
            <a:r>
              <a:rPr lang="en-US" altLang="en-US" sz="1800" dirty="0">
                <a:latin typeface="Book Antiqua" pitchFamily="18" charset="0"/>
              </a:rPr>
              <a:t>	- m. brachialis</a:t>
            </a:r>
            <a:endParaRPr lang="en-US" altLang="en-US" sz="1400" dirty="0">
              <a:latin typeface="Book Antiqua" pitchFamily="18" charset="0"/>
            </a:endParaRPr>
          </a:p>
          <a:p>
            <a:pPr>
              <a:lnSpc>
                <a:spcPct val="90000"/>
              </a:lnSpc>
              <a:buFont typeface="Wingdings" pitchFamily="2" charset="2"/>
              <a:buNone/>
            </a:pPr>
            <a:r>
              <a:rPr lang="en-US" altLang="en-US" sz="1400" dirty="0">
                <a:latin typeface="Book Antiqua" pitchFamily="18" charset="0"/>
              </a:rPr>
              <a:t>		</a:t>
            </a:r>
            <a:r>
              <a:rPr lang="en-US" altLang="en-US" sz="1400" dirty="0">
                <a:solidFill>
                  <a:schemeClr val="tx2"/>
                </a:solidFill>
                <a:latin typeface="Book Antiqua" pitchFamily="18" charset="0"/>
              </a:rPr>
              <a:t>* innervation :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musculocutaneus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flexor of the forearm</a:t>
            </a:r>
            <a:endParaRPr lang="en-GB" altLang="en-US" sz="1400" dirty="0">
              <a:solidFill>
                <a:schemeClr val="tx2"/>
              </a:solidFill>
              <a:latin typeface="Book Antiqua" pitchFamily="18" charset="0"/>
            </a:endParaRPr>
          </a:p>
          <a:p>
            <a:pPr>
              <a:lnSpc>
                <a:spcPct val="90000"/>
              </a:lnSpc>
              <a:buFont typeface="Wingdings" pitchFamily="2" charset="2"/>
              <a:buNone/>
            </a:pPr>
            <a:endParaRPr lang="en-US" altLang="en-US" sz="1800" dirty="0">
              <a:latin typeface="Book Antiqua" pitchFamily="18" charset="0"/>
            </a:endParaRPr>
          </a:p>
          <a:p>
            <a:pPr>
              <a:lnSpc>
                <a:spcPct val="90000"/>
              </a:lnSpc>
            </a:pPr>
            <a:r>
              <a:rPr lang="en-GB" altLang="en-US" sz="1800" b="1" dirty="0">
                <a:latin typeface="Book Antiqua" pitchFamily="18" charset="0"/>
              </a:rPr>
              <a:t>Posterior group</a:t>
            </a:r>
            <a:r>
              <a:rPr lang="en-US" altLang="en-US" sz="1800" b="1" dirty="0">
                <a:latin typeface="Book Antiqua" pitchFamily="18" charset="0"/>
              </a:rPr>
              <a:t>:</a:t>
            </a:r>
          </a:p>
          <a:p>
            <a:pPr>
              <a:lnSpc>
                <a:spcPct val="90000"/>
              </a:lnSpc>
              <a:buNone/>
            </a:pPr>
            <a:r>
              <a:rPr lang="en-US" altLang="en-US" sz="1800" dirty="0">
                <a:latin typeface="Book Antiqua" pitchFamily="18" charset="0"/>
              </a:rPr>
              <a:t>	- m. triceps </a:t>
            </a:r>
            <a:r>
              <a:rPr lang="en-US" altLang="en-US" sz="1800" dirty="0" err="1">
                <a:latin typeface="Book Antiqua" pitchFamily="18" charset="0"/>
              </a:rPr>
              <a:t>brachi</a:t>
            </a:r>
            <a:br>
              <a:rPr lang="en-US" altLang="en-US" sz="1400" dirty="0">
                <a:latin typeface="Book Antiqua" pitchFamily="18" charset="0"/>
              </a:rPr>
            </a:br>
            <a:r>
              <a:rPr lang="en-US" altLang="en-US" sz="1400" dirty="0">
                <a:latin typeface="Book Antiqua" pitchFamily="18" charset="0"/>
              </a:rPr>
              <a:t>	</a:t>
            </a:r>
            <a:r>
              <a:rPr lang="en-US" altLang="en-US" sz="1400" dirty="0">
                <a:solidFill>
                  <a:schemeClr val="tx2"/>
                </a:solidFill>
                <a:latin typeface="Book Antiqua" pitchFamily="18" charset="0"/>
              </a:rPr>
              <a:t>* innervation :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radialis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a:t>
            </a:r>
            <a:r>
              <a:rPr lang="en-US" altLang="en-US" sz="1400" dirty="0">
                <a:solidFill>
                  <a:schemeClr val="tx2"/>
                </a:solidFill>
                <a:latin typeface="Book Antiqua" pitchFamily="18" charset="0"/>
              </a:rPr>
              <a:t> extensor of the forearm, extensor and adductor of the upper arm</a:t>
            </a:r>
          </a:p>
          <a:p>
            <a:pPr>
              <a:lnSpc>
                <a:spcPct val="90000"/>
              </a:lnSpc>
              <a:buNone/>
            </a:pPr>
            <a:r>
              <a:rPr lang="en-US" altLang="en-US" sz="1400" dirty="0">
                <a:solidFill>
                  <a:schemeClr val="tx2"/>
                </a:solidFill>
                <a:latin typeface="Book Antiqua" pitchFamily="18" charset="0"/>
              </a:rPr>
              <a:t>      -  </a:t>
            </a:r>
            <a:r>
              <a:rPr lang="en-US" altLang="en-US" sz="1800" dirty="0">
                <a:solidFill>
                  <a:schemeClr val="tx2"/>
                </a:solidFill>
                <a:latin typeface="Book Antiqua" pitchFamily="18" charset="0"/>
              </a:rPr>
              <a:t>m. anconeus</a:t>
            </a:r>
          </a:p>
          <a:p>
            <a:pPr>
              <a:lnSpc>
                <a:spcPct val="90000"/>
              </a:lnSpc>
              <a:buNone/>
            </a:pPr>
            <a:r>
              <a:rPr lang="en-US" altLang="en-US" sz="1800" dirty="0">
                <a:solidFill>
                  <a:schemeClr val="tx2"/>
                </a:solidFill>
                <a:latin typeface="Book Antiqua" pitchFamily="18" charset="0"/>
              </a:rPr>
              <a:t>		</a:t>
            </a:r>
            <a:r>
              <a:rPr lang="en-US" altLang="en-US" sz="1400" dirty="0">
                <a:solidFill>
                  <a:schemeClr val="tx2"/>
                </a:solidFill>
                <a:latin typeface="Book Antiqua" pitchFamily="18" charset="0"/>
              </a:rPr>
              <a:t> * innervation : </a:t>
            </a:r>
            <a:r>
              <a:rPr lang="en-GB" altLang="en-US" sz="1400" dirty="0">
                <a:solidFill>
                  <a:schemeClr val="tx2"/>
                </a:solidFill>
                <a:latin typeface="Book Antiqua" pitchFamily="18" charset="0"/>
              </a:rPr>
              <a:t>n. radialis</a:t>
            </a:r>
          </a:p>
          <a:p>
            <a:pPr>
              <a:lnSpc>
                <a:spcPct val="90000"/>
              </a:lnSpc>
              <a:buNone/>
            </a:pPr>
            <a:r>
              <a:rPr lang="en-US" altLang="en-US" sz="1400" dirty="0">
                <a:solidFill>
                  <a:schemeClr val="tx2"/>
                </a:solidFill>
                <a:latin typeface="Book Antiqua" pitchFamily="18" charset="0"/>
              </a:rPr>
              <a:t>		</a:t>
            </a:r>
            <a:r>
              <a:rPr lang="en-GB" altLang="en-US" sz="1400" dirty="0">
                <a:solidFill>
                  <a:schemeClr val="tx2"/>
                </a:solidFill>
                <a:latin typeface="Book Antiqua" pitchFamily="18" charset="0"/>
              </a:rPr>
              <a:t> *</a:t>
            </a:r>
            <a:r>
              <a:rPr lang="en-US" altLang="en-US" sz="1400" dirty="0">
                <a:solidFill>
                  <a:schemeClr val="tx2"/>
                </a:solidFill>
                <a:latin typeface="Book Antiqua" pitchFamily="18" charset="0"/>
              </a:rPr>
              <a:t> extensor of the forearm</a:t>
            </a:r>
          </a:p>
        </p:txBody>
      </p:sp>
      <p:sp>
        <p:nvSpPr>
          <p:cNvPr id="27652" name="Rectangle 5"/>
          <p:cNvSpPr>
            <a:spLocks noChangeArrowheads="1"/>
          </p:cNvSpPr>
          <p:nvPr/>
        </p:nvSpPr>
        <p:spPr bwMode="auto">
          <a:xfrm>
            <a:off x="0" y="2228850"/>
            <a:ext cx="9144000" cy="0"/>
          </a:xfrm>
          <a:prstGeom prst="rect">
            <a:avLst/>
          </a:prstGeom>
          <a:noFill/>
          <a:ln w="9525">
            <a:noFill/>
            <a:miter lim="800000"/>
            <a:headEnd/>
            <a:tailEnd/>
          </a:ln>
        </p:spPr>
        <p:txBody>
          <a:bodyPr wrap="none" anchor="ctr">
            <a:spAutoFit/>
          </a:bodyPr>
          <a:lstStyle/>
          <a:p>
            <a:endParaRPr lang="en-US"/>
          </a:p>
        </p:txBody>
      </p:sp>
      <p:sp>
        <p:nvSpPr>
          <p:cNvPr id="27653" name="Rectangle 6"/>
          <p:cNvSpPr>
            <a:spLocks noChangeArrowheads="1"/>
          </p:cNvSpPr>
          <p:nvPr/>
        </p:nvSpPr>
        <p:spPr bwMode="auto">
          <a:xfrm>
            <a:off x="0" y="4629150"/>
            <a:ext cx="9144000" cy="0"/>
          </a:xfrm>
          <a:prstGeom prst="rect">
            <a:avLst/>
          </a:prstGeom>
          <a:noFill/>
          <a:ln w="9525">
            <a:noFill/>
            <a:miter lim="800000"/>
            <a:headEnd/>
            <a:tailEnd/>
          </a:ln>
        </p:spPr>
        <p:txBody>
          <a:bodyPr wrap="none" anchor="ctr">
            <a:spAutoFit/>
          </a:bodyPr>
          <a:lstStyle/>
          <a:p>
            <a:endParaRPr lang="en-US"/>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857545" y="533476"/>
            <a:ext cx="3428910" cy="523220"/>
          </a:xfrm>
          <a:prstGeom prst="rect">
            <a:avLst/>
          </a:prstGeom>
          <a:noFill/>
        </p:spPr>
        <p:txBody>
          <a:bodyPr wrap="square">
            <a:spAutoFit/>
          </a:bodyPr>
          <a:lstStyle/>
          <a:p>
            <a:pPr eaLnBrk="1" hangingPunct="1">
              <a:buNone/>
              <a:defRPr/>
            </a:pPr>
            <a:r>
              <a:rPr lang="en-GB" sz="2800" b="1" dirty="0">
                <a:solidFill>
                  <a:srgbClr val="FF0000"/>
                </a:solidFill>
              </a:rPr>
              <a:t>Muscles of Arm</a:t>
            </a:r>
            <a:endParaRPr lang="sr-Latn-C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B7A845A5-2FB2-F52C-98CD-6B0D8F8AA9F2}"/>
              </a:ext>
            </a:extLst>
          </p:cNvPr>
          <p:cNvPicPr>
            <a:picLocks noChangeAspect="1"/>
          </p:cNvPicPr>
          <p:nvPr/>
        </p:nvPicPr>
        <p:blipFill>
          <a:blip r:embed="rId2"/>
          <a:stretch>
            <a:fillRect/>
          </a:stretch>
        </p:blipFill>
        <p:spPr>
          <a:xfrm>
            <a:off x="76318" y="1371654"/>
            <a:ext cx="8991363" cy="2360860"/>
          </a:xfrm>
          <a:prstGeom prst="rect">
            <a:avLst/>
          </a:prstGeom>
        </p:spPr>
      </p:pic>
      <p:pic>
        <p:nvPicPr>
          <p:cNvPr id="7" name="Picture 6">
            <a:extLst>
              <a:ext uri="{FF2B5EF4-FFF2-40B4-BE49-F238E27FC236}">
                <a16:creationId xmlns:a16="http://schemas.microsoft.com/office/drawing/2014/main" id="{11C477F3-2B37-5CF2-10B7-5CFDA023349E}"/>
              </a:ext>
            </a:extLst>
          </p:cNvPr>
          <p:cNvPicPr>
            <a:picLocks noChangeAspect="1"/>
          </p:cNvPicPr>
          <p:nvPr/>
        </p:nvPicPr>
        <p:blipFill>
          <a:blip r:embed="rId3"/>
          <a:stretch>
            <a:fillRect/>
          </a:stretch>
        </p:blipFill>
        <p:spPr>
          <a:xfrm>
            <a:off x="228714" y="3429000"/>
            <a:ext cx="8686572" cy="2735829"/>
          </a:xfrm>
          <a:prstGeom prst="rect">
            <a:avLst/>
          </a:prstGeom>
        </p:spPr>
      </p:pic>
    </p:spTree>
    <p:extLst>
      <p:ext uri="{BB962C8B-B14F-4D97-AF65-F5344CB8AC3E}">
        <p14:creationId xmlns:p14="http://schemas.microsoft.com/office/powerpoint/2010/main" val="42705394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743248" y="152486"/>
            <a:ext cx="3428910" cy="523220"/>
          </a:xfrm>
          <a:prstGeom prst="rect">
            <a:avLst/>
          </a:prstGeom>
          <a:noFill/>
        </p:spPr>
        <p:txBody>
          <a:bodyPr wrap="square">
            <a:spAutoFit/>
          </a:bodyPr>
          <a:lstStyle/>
          <a:p>
            <a:pPr eaLnBrk="1" hangingPunct="1">
              <a:buNone/>
              <a:defRPr/>
            </a:pPr>
            <a:r>
              <a:rPr lang="en-GB" sz="2800" b="1" dirty="0">
                <a:solidFill>
                  <a:srgbClr val="FF0000"/>
                </a:solidFill>
              </a:rPr>
              <a:t>Muscles of Arm</a:t>
            </a:r>
            <a:endParaRPr lang="sr-Latn-CS" altLang="en-US" sz="2800" b="1" dirty="0">
              <a:solidFill>
                <a:srgbClr val="FF0000"/>
              </a:solidFill>
              <a:effectLst>
                <a:outerShdw blurRad="38100" dist="38100" dir="2700000" algn="tl">
                  <a:srgbClr val="C0C0C0"/>
                </a:outerShdw>
              </a:effectLst>
            </a:endParaRPr>
          </a:p>
        </p:txBody>
      </p:sp>
      <p:sp>
        <p:nvSpPr>
          <p:cNvPr id="2" name="TextBox 1">
            <a:extLst>
              <a:ext uri="{FF2B5EF4-FFF2-40B4-BE49-F238E27FC236}">
                <a16:creationId xmlns:a16="http://schemas.microsoft.com/office/drawing/2014/main" id="{CD9BA8DD-532E-BCA3-8AD8-A6C78308C72F}"/>
              </a:ext>
            </a:extLst>
          </p:cNvPr>
          <p:cNvSpPr txBox="1"/>
          <p:nvPr/>
        </p:nvSpPr>
        <p:spPr>
          <a:xfrm>
            <a:off x="38159" y="675706"/>
            <a:ext cx="8839088" cy="1323439"/>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Of the four major arm muscles, three flexors (biceps brachii, brachialis, and coracobrachialis) are in the anterior (flexor) compartment, supplied by the musculocutaneous nerve, and one extensor (triceps brachii) is in the posterior compartment, supplied by the radial nerve </a:t>
            </a:r>
          </a:p>
          <a:p>
            <a:pPr marL="285750" indent="-285750">
              <a:buFont typeface="Arial" panose="020B0604020202020204" pitchFamily="34" charset="0"/>
              <a:buChar char="•"/>
            </a:pPr>
            <a:r>
              <a:rPr lang="en-GB" sz="1600" dirty="0">
                <a:latin typeface="+mn-lt"/>
              </a:rPr>
              <a:t>A distally placed assistant to the triceps, the </a:t>
            </a:r>
            <a:r>
              <a:rPr lang="en-GB" sz="1600" dirty="0" err="1">
                <a:latin typeface="+mn-lt"/>
              </a:rPr>
              <a:t>anconeus</a:t>
            </a:r>
            <a:r>
              <a:rPr lang="en-GB" sz="1600" dirty="0">
                <a:latin typeface="+mn-lt"/>
              </a:rPr>
              <a:t>, also lies within the posterior compartment. </a:t>
            </a:r>
          </a:p>
        </p:txBody>
      </p:sp>
      <p:pic>
        <p:nvPicPr>
          <p:cNvPr id="5" name="Picture 4">
            <a:extLst>
              <a:ext uri="{FF2B5EF4-FFF2-40B4-BE49-F238E27FC236}">
                <a16:creationId xmlns:a16="http://schemas.microsoft.com/office/drawing/2014/main" id="{EB59F8CF-5EB8-4CA9-7933-786CFAF3FD7C}"/>
              </a:ext>
            </a:extLst>
          </p:cNvPr>
          <p:cNvPicPr>
            <a:picLocks noChangeAspect="1"/>
          </p:cNvPicPr>
          <p:nvPr/>
        </p:nvPicPr>
        <p:blipFill>
          <a:blip r:embed="rId2"/>
          <a:stretch>
            <a:fillRect/>
          </a:stretch>
        </p:blipFill>
        <p:spPr>
          <a:xfrm>
            <a:off x="3756073" y="1676446"/>
            <a:ext cx="5387807" cy="5121084"/>
          </a:xfrm>
          <a:prstGeom prst="rect">
            <a:avLst/>
          </a:prstGeom>
        </p:spPr>
      </p:pic>
      <p:sp>
        <p:nvSpPr>
          <p:cNvPr id="9" name="TextBox 8">
            <a:extLst>
              <a:ext uri="{FF2B5EF4-FFF2-40B4-BE49-F238E27FC236}">
                <a16:creationId xmlns:a16="http://schemas.microsoft.com/office/drawing/2014/main" id="{EE244CC3-03AF-2B34-E37D-AED68D30DE99}"/>
              </a:ext>
            </a:extLst>
          </p:cNvPr>
          <p:cNvSpPr txBox="1"/>
          <p:nvPr/>
        </p:nvSpPr>
        <p:spPr>
          <a:xfrm>
            <a:off x="38159" y="2286030"/>
            <a:ext cx="4572000" cy="3046988"/>
          </a:xfrm>
          <a:prstGeom prst="rect">
            <a:avLst/>
          </a:prstGeom>
          <a:noFill/>
        </p:spPr>
        <p:txBody>
          <a:bodyPr wrap="square">
            <a:spAutoFit/>
          </a:bodyPr>
          <a:lstStyle/>
          <a:p>
            <a:r>
              <a:rPr lang="en-GB" sz="1600" dirty="0">
                <a:latin typeface="+mn-lt"/>
              </a:rPr>
              <a:t>- The flexor muscles of the anterior </a:t>
            </a:r>
          </a:p>
          <a:p>
            <a:r>
              <a:rPr lang="en-GB" sz="1600" dirty="0">
                <a:latin typeface="+mn-lt"/>
              </a:rPr>
              <a:t>compartment are almost twice as </a:t>
            </a:r>
          </a:p>
          <a:p>
            <a:r>
              <a:rPr lang="en-GB" sz="1600" dirty="0">
                <a:latin typeface="+mn-lt"/>
              </a:rPr>
              <a:t>strong as the extensors in all positions; consequently, we are better pullers than pushers.</a:t>
            </a:r>
          </a:p>
          <a:p>
            <a:r>
              <a:rPr lang="en-GB" sz="1600" dirty="0">
                <a:latin typeface="+mn-lt"/>
              </a:rPr>
              <a:t>- It should be noted, however, that the</a:t>
            </a:r>
          </a:p>
          <a:p>
            <a:r>
              <a:rPr lang="en-GB" sz="1600" dirty="0">
                <a:latin typeface="+mn-lt"/>
              </a:rPr>
              <a:t> extensors of the elbow are particularly </a:t>
            </a:r>
          </a:p>
          <a:p>
            <a:r>
              <a:rPr lang="en-GB" sz="1600" dirty="0">
                <a:latin typeface="+mn-lt"/>
              </a:rPr>
              <a:t>important for raising oneself out of </a:t>
            </a:r>
          </a:p>
          <a:p>
            <a:r>
              <a:rPr lang="en-GB" sz="1600" dirty="0">
                <a:latin typeface="+mn-lt"/>
              </a:rPr>
              <a:t>a chair and for wheelchair activity. </a:t>
            </a:r>
          </a:p>
          <a:p>
            <a:r>
              <a:rPr lang="en-GB" sz="1600" dirty="0">
                <a:latin typeface="+mn-lt"/>
              </a:rPr>
              <a:t>- Therefore, conditioning of the triceps </a:t>
            </a:r>
          </a:p>
          <a:p>
            <a:r>
              <a:rPr lang="en-GB" sz="1600" dirty="0">
                <a:latin typeface="+mn-lt"/>
              </a:rPr>
              <a:t>is of particular importance in elderly</a:t>
            </a:r>
          </a:p>
          <a:p>
            <a:r>
              <a:rPr lang="en-GB" sz="1600" dirty="0">
                <a:latin typeface="+mn-lt"/>
              </a:rPr>
              <a:t> or disabled persons</a:t>
            </a:r>
            <a:endParaRPr lang="en-GB" sz="1600" dirty="0"/>
          </a:p>
        </p:txBody>
      </p:sp>
    </p:spTree>
    <p:extLst>
      <p:ext uri="{BB962C8B-B14F-4D97-AF65-F5344CB8AC3E}">
        <p14:creationId xmlns:p14="http://schemas.microsoft.com/office/powerpoint/2010/main" val="414002266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762100" y="134467"/>
            <a:ext cx="7848394" cy="523220"/>
          </a:xfrm>
          <a:prstGeom prst="rect">
            <a:avLst/>
          </a:prstGeom>
          <a:noFill/>
        </p:spPr>
        <p:txBody>
          <a:bodyPr wrap="square">
            <a:spAutoFit/>
          </a:bodyPr>
          <a:lstStyle/>
          <a:p>
            <a:pPr eaLnBrk="1" hangingPunct="1">
              <a:buNone/>
              <a:defRPr/>
            </a:pPr>
            <a:r>
              <a:rPr lang="en-GB" sz="2800" b="1" dirty="0">
                <a:solidFill>
                  <a:srgbClr val="FF0000"/>
                </a:solidFill>
              </a:rPr>
              <a:t>Muscles of Arm (Anterior compartment)</a:t>
            </a:r>
            <a:endParaRPr lang="sr-Latn-C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B7A845A5-2FB2-F52C-98CD-6B0D8F8AA9F2}"/>
              </a:ext>
            </a:extLst>
          </p:cNvPr>
          <p:cNvPicPr>
            <a:picLocks noChangeAspect="1"/>
          </p:cNvPicPr>
          <p:nvPr/>
        </p:nvPicPr>
        <p:blipFill>
          <a:blip r:embed="rId2"/>
          <a:stretch>
            <a:fillRect/>
          </a:stretch>
        </p:blipFill>
        <p:spPr>
          <a:xfrm>
            <a:off x="76318" y="847721"/>
            <a:ext cx="8991363" cy="2360860"/>
          </a:xfrm>
          <a:prstGeom prst="rect">
            <a:avLst/>
          </a:prstGeom>
        </p:spPr>
      </p:pic>
    </p:spTree>
    <p:extLst>
      <p:ext uri="{BB962C8B-B14F-4D97-AF65-F5344CB8AC3E}">
        <p14:creationId xmlns:p14="http://schemas.microsoft.com/office/powerpoint/2010/main" val="6112744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514654" y="76288"/>
            <a:ext cx="4648078" cy="523220"/>
          </a:xfrm>
          <a:prstGeom prst="rect">
            <a:avLst/>
          </a:prstGeom>
          <a:noFill/>
        </p:spPr>
        <p:txBody>
          <a:bodyPr wrap="square">
            <a:spAutoFit/>
          </a:bodyPr>
          <a:lstStyle/>
          <a:p>
            <a:pPr eaLnBrk="1" hangingPunct="1">
              <a:buNone/>
              <a:defRPr/>
            </a:pPr>
            <a:r>
              <a:rPr lang="en-GB" sz="2800" b="1" dirty="0">
                <a:solidFill>
                  <a:srgbClr val="FF0000"/>
                </a:solidFill>
              </a:rPr>
              <a:t>M. BICEPS BRACHI</a:t>
            </a:r>
            <a:endParaRPr lang="sr-Latn-C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B7A845A5-2FB2-F52C-98CD-6B0D8F8AA9F2}"/>
              </a:ext>
            </a:extLst>
          </p:cNvPr>
          <p:cNvPicPr>
            <a:picLocks noChangeAspect="1"/>
          </p:cNvPicPr>
          <p:nvPr/>
        </p:nvPicPr>
        <p:blipFill rotWithShape="1">
          <a:blip r:embed="rId2"/>
          <a:srcRect b="45532"/>
          <a:stretch/>
        </p:blipFill>
        <p:spPr>
          <a:xfrm>
            <a:off x="76318" y="847721"/>
            <a:ext cx="8991363" cy="1285913"/>
          </a:xfrm>
          <a:prstGeom prst="rect">
            <a:avLst/>
          </a:prstGeom>
        </p:spPr>
      </p:pic>
      <p:graphicFrame>
        <p:nvGraphicFramePr>
          <p:cNvPr id="2" name="Object 4">
            <a:extLst>
              <a:ext uri="{FF2B5EF4-FFF2-40B4-BE49-F238E27FC236}">
                <a16:creationId xmlns:a16="http://schemas.microsoft.com/office/drawing/2014/main" id="{13AB3BCA-F7AB-C4B4-25FB-C6BFF34496A9}"/>
              </a:ext>
            </a:extLst>
          </p:cNvPr>
          <p:cNvGraphicFramePr>
            <a:graphicFrameLocks noChangeAspect="1"/>
          </p:cNvGraphicFramePr>
          <p:nvPr>
            <p:extLst>
              <p:ext uri="{D42A27DB-BD31-4B8C-83A1-F6EECF244321}">
                <p14:modId xmlns:p14="http://schemas.microsoft.com/office/powerpoint/2010/main" val="298574408"/>
              </p:ext>
            </p:extLst>
          </p:nvPr>
        </p:nvGraphicFramePr>
        <p:xfrm>
          <a:off x="1562178" y="2256390"/>
          <a:ext cx="6019642" cy="4515168"/>
        </p:xfrm>
        <a:graphic>
          <a:graphicData uri="http://schemas.openxmlformats.org/presentationml/2006/ole">
            <mc:AlternateContent xmlns:mc="http://schemas.openxmlformats.org/markup-compatibility/2006">
              <mc:Choice xmlns:v="urn:schemas-microsoft-com:vml" Requires="v">
                <p:oleObj r:id="rId3" imgW="4567680" imgH="3429360" progId="PowerPoint.Slide.8">
                  <p:embed/>
                </p:oleObj>
              </mc:Choice>
              <mc:Fallback>
                <p:oleObj r:id="rId3" imgW="4567680" imgH="3429360" progId="PowerPoint.Slide.8">
                  <p:embed/>
                  <p:pic>
                    <p:nvPicPr>
                      <p:cNvPr id="2" name="Object 4">
                        <a:extLst>
                          <a:ext uri="{FF2B5EF4-FFF2-40B4-BE49-F238E27FC236}">
                            <a16:creationId xmlns:a16="http://schemas.microsoft.com/office/drawing/2014/main" id="{13AB3BCA-F7AB-C4B4-25FB-C6BFF34496A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62178" y="2256390"/>
                        <a:ext cx="6019642" cy="4515168"/>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42086902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514654" y="76288"/>
            <a:ext cx="4648078" cy="523220"/>
          </a:xfrm>
          <a:prstGeom prst="rect">
            <a:avLst/>
          </a:prstGeom>
          <a:noFill/>
        </p:spPr>
        <p:txBody>
          <a:bodyPr wrap="square">
            <a:spAutoFit/>
          </a:bodyPr>
          <a:lstStyle/>
          <a:p>
            <a:pPr eaLnBrk="1" hangingPunct="1">
              <a:buNone/>
              <a:defRPr/>
            </a:pPr>
            <a:r>
              <a:rPr lang="en-GB" sz="2800" b="1" dirty="0">
                <a:solidFill>
                  <a:srgbClr val="FF0000"/>
                </a:solidFill>
              </a:rPr>
              <a:t>M. BICEPS BRACHI</a:t>
            </a:r>
            <a:endParaRPr lang="sr-Latn-CS" altLang="en-US" sz="2800" b="1" dirty="0">
              <a:solidFill>
                <a:srgbClr val="FF0000"/>
              </a:solidFill>
              <a:effectLst>
                <a:outerShdw blurRad="38100" dist="38100" dir="2700000" algn="tl">
                  <a:srgbClr val="C0C0C0"/>
                </a:outerShdw>
              </a:effectLst>
            </a:endParaRPr>
          </a:p>
        </p:txBody>
      </p:sp>
      <p:graphicFrame>
        <p:nvGraphicFramePr>
          <p:cNvPr id="2" name="Object 4">
            <a:extLst>
              <a:ext uri="{FF2B5EF4-FFF2-40B4-BE49-F238E27FC236}">
                <a16:creationId xmlns:a16="http://schemas.microsoft.com/office/drawing/2014/main" id="{13AB3BCA-F7AB-C4B4-25FB-C6BFF34496A9}"/>
              </a:ext>
            </a:extLst>
          </p:cNvPr>
          <p:cNvGraphicFramePr>
            <a:graphicFrameLocks noChangeAspect="1"/>
          </p:cNvGraphicFramePr>
          <p:nvPr>
            <p:extLst>
              <p:ext uri="{D42A27DB-BD31-4B8C-83A1-F6EECF244321}">
                <p14:modId xmlns:p14="http://schemas.microsoft.com/office/powerpoint/2010/main" val="2501741928"/>
              </p:ext>
            </p:extLst>
          </p:nvPr>
        </p:nvGraphicFramePr>
        <p:xfrm>
          <a:off x="3768645" y="1295456"/>
          <a:ext cx="5375311" cy="4031873"/>
        </p:xfrm>
        <a:graphic>
          <a:graphicData uri="http://schemas.openxmlformats.org/presentationml/2006/ole">
            <mc:AlternateContent xmlns:mc="http://schemas.openxmlformats.org/markup-compatibility/2006">
              <mc:Choice xmlns:v="urn:schemas-microsoft-com:vml" Requires="v">
                <p:oleObj r:id="rId2" imgW="4567680" imgH="3429360" progId="PowerPoint.Slide.8">
                  <p:embed/>
                </p:oleObj>
              </mc:Choice>
              <mc:Fallback>
                <p:oleObj r:id="rId2" imgW="4567680" imgH="3429360" progId="PowerPoint.Slide.8">
                  <p:embed/>
                  <p:pic>
                    <p:nvPicPr>
                      <p:cNvPr id="2" name="Object 4">
                        <a:extLst>
                          <a:ext uri="{FF2B5EF4-FFF2-40B4-BE49-F238E27FC236}">
                            <a16:creationId xmlns:a16="http://schemas.microsoft.com/office/drawing/2014/main" id="{13AB3BCA-F7AB-C4B4-25FB-C6BFF3449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8645" y="1295456"/>
                        <a:ext cx="5375311" cy="4031873"/>
                      </a:xfrm>
                      <a:prstGeom prst="rect">
                        <a:avLst/>
                      </a:prstGeom>
                      <a:noFill/>
                      <a:ln>
                        <a:noFill/>
                      </a:ln>
                    </p:spPr>
                  </p:pic>
                </p:oleObj>
              </mc:Fallback>
            </mc:AlternateContent>
          </a:graphicData>
        </a:graphic>
      </p:graphicFrame>
      <p:sp>
        <p:nvSpPr>
          <p:cNvPr id="5" name="TextBox 4">
            <a:extLst>
              <a:ext uri="{FF2B5EF4-FFF2-40B4-BE49-F238E27FC236}">
                <a16:creationId xmlns:a16="http://schemas.microsoft.com/office/drawing/2014/main" id="{62E18ABB-5EB0-8F24-4C0E-D4B3E881F1DD}"/>
              </a:ext>
            </a:extLst>
          </p:cNvPr>
          <p:cNvSpPr txBox="1"/>
          <p:nvPr/>
        </p:nvSpPr>
        <p:spPr>
          <a:xfrm>
            <a:off x="20348" y="762070"/>
            <a:ext cx="4572000" cy="6001643"/>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biceps is a “three-joint muscle,” crossing and capable of effecting movement at the glenohumeral, elbow, and radio-ulnar joints, although it primarily acts at the latter two. </a:t>
            </a:r>
          </a:p>
          <a:p>
            <a:pPr marL="285750" indent="-285750">
              <a:buFont typeface="Arial" panose="020B0604020202020204" pitchFamily="34" charset="0"/>
              <a:buChar char="•"/>
            </a:pPr>
            <a:r>
              <a:rPr lang="en-GB" sz="1600" dirty="0">
                <a:latin typeface="+mn-lt"/>
              </a:rPr>
              <a:t>Its action and effectiveness are markedly affected by the position of the elbow and forearm. When the elbow is extended, the biceps is a simple flexor of the forearm; however, as elbow flexion approaches 90° and more power is needed against resistance, the biceps is capable of two powerful movements, depending on the position of the forearm. When the elbow is flexed close to 90° and the forearm is supinated, the biceps is most efficient in producing flexion. Alternately, when the forearm is pronated, the biceps is the primary (most </a:t>
            </a:r>
            <a:r>
              <a:rPr lang="en-GB" sz="1600" dirty="0"/>
              <a:t>powerful) supinator of the forearm. For example, it is used when right-handed people drive a screw into hard wood, and when inserting a corkscrew and pulling the cork from a wine bottle. The biceps barely operates as a flexor when the forearm is pronated, even against resistance</a:t>
            </a:r>
            <a:endParaRPr lang="en-GB" sz="1600" dirty="0">
              <a:latin typeface="+mn-lt"/>
            </a:endParaRPr>
          </a:p>
        </p:txBody>
      </p:sp>
    </p:spTree>
    <p:extLst>
      <p:ext uri="{BB962C8B-B14F-4D97-AF65-F5344CB8AC3E}">
        <p14:creationId xmlns:p14="http://schemas.microsoft.com/office/powerpoint/2010/main" val="2939326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D96DD3-A198-EFD1-1DB6-9DC0B854CA0D}"/>
              </a:ext>
            </a:extLst>
          </p:cNvPr>
          <p:cNvPicPr>
            <a:picLocks noChangeAspect="1"/>
          </p:cNvPicPr>
          <p:nvPr/>
        </p:nvPicPr>
        <p:blipFill rotWithShape="1">
          <a:blip r:embed="rId2"/>
          <a:srcRect b="51329"/>
          <a:stretch/>
        </p:blipFill>
        <p:spPr>
          <a:xfrm>
            <a:off x="0" y="609674"/>
            <a:ext cx="9106424" cy="1676356"/>
          </a:xfrm>
          <a:prstGeom prst="rect">
            <a:avLst/>
          </a:prstGeom>
        </p:spPr>
      </p:pic>
      <p:pic>
        <p:nvPicPr>
          <p:cNvPr id="2" name="Picture 1">
            <a:extLst>
              <a:ext uri="{FF2B5EF4-FFF2-40B4-BE49-F238E27FC236}">
                <a16:creationId xmlns:a16="http://schemas.microsoft.com/office/drawing/2014/main" id="{CC1B6909-273A-7B34-0E9E-445EF8A5CF3C}"/>
              </a:ext>
            </a:extLst>
          </p:cNvPr>
          <p:cNvPicPr>
            <a:picLocks noChangeAspect="1"/>
          </p:cNvPicPr>
          <p:nvPr/>
        </p:nvPicPr>
        <p:blipFill rotWithShape="1">
          <a:blip r:embed="rId3"/>
          <a:srcRect r="61543" b="56733"/>
          <a:stretch/>
        </p:blipFill>
        <p:spPr>
          <a:xfrm>
            <a:off x="2057466" y="2407945"/>
            <a:ext cx="5257662" cy="4424627"/>
          </a:xfrm>
          <a:prstGeom prst="rect">
            <a:avLst/>
          </a:prstGeom>
        </p:spPr>
      </p:pic>
      <p:sp>
        <p:nvSpPr>
          <p:cNvPr id="5" name="TextBox 4">
            <a:extLst>
              <a:ext uri="{FF2B5EF4-FFF2-40B4-BE49-F238E27FC236}">
                <a16:creationId xmlns:a16="http://schemas.microsoft.com/office/drawing/2014/main" id="{58815020-AF3B-CCA0-7EFE-A88CB95090A0}"/>
              </a:ext>
            </a:extLst>
          </p:cNvPr>
          <p:cNvSpPr txBox="1"/>
          <p:nvPr/>
        </p:nvSpPr>
        <p:spPr>
          <a:xfrm>
            <a:off x="2743128" y="179385"/>
            <a:ext cx="4572000" cy="523220"/>
          </a:xfrm>
          <a:prstGeom prst="rect">
            <a:avLst/>
          </a:prstGeom>
          <a:noFill/>
        </p:spPr>
        <p:txBody>
          <a:bodyPr wrap="square">
            <a:spAutoFit/>
          </a:bodyPr>
          <a:lstStyle/>
          <a:p>
            <a:r>
              <a:rPr lang="en-GB" altLang="en-US" sz="2800" dirty="0">
                <a:solidFill>
                  <a:srgbClr val="FF0000"/>
                </a:solidFill>
                <a:effectLst>
                  <a:outerShdw blurRad="38100" dist="38100" dir="2700000" algn="tl">
                    <a:srgbClr val="C0C0C0"/>
                  </a:outerShdw>
                </a:effectLst>
              </a:rPr>
              <a:t>M. PECTORALIS MAJOR</a:t>
            </a:r>
            <a:endParaRPr lang="en-GB" sz="2800" dirty="0"/>
          </a:p>
        </p:txBody>
      </p:sp>
    </p:spTree>
    <p:extLst>
      <p:ext uri="{BB962C8B-B14F-4D97-AF65-F5344CB8AC3E}">
        <p14:creationId xmlns:p14="http://schemas.microsoft.com/office/powerpoint/2010/main" val="21767907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514654" y="76288"/>
            <a:ext cx="4648078" cy="523220"/>
          </a:xfrm>
          <a:prstGeom prst="rect">
            <a:avLst/>
          </a:prstGeom>
          <a:noFill/>
        </p:spPr>
        <p:txBody>
          <a:bodyPr wrap="square">
            <a:spAutoFit/>
          </a:bodyPr>
          <a:lstStyle/>
          <a:p>
            <a:pPr eaLnBrk="1" hangingPunct="1">
              <a:buNone/>
              <a:defRPr/>
            </a:pPr>
            <a:r>
              <a:rPr lang="en-GB" sz="2800" b="1" dirty="0">
                <a:solidFill>
                  <a:srgbClr val="FF0000"/>
                </a:solidFill>
              </a:rPr>
              <a:t>M. BICEPS BRACHI</a:t>
            </a:r>
            <a:endParaRPr lang="sr-Latn-CS" altLang="en-US" sz="2800" b="1" dirty="0">
              <a:solidFill>
                <a:srgbClr val="FF0000"/>
              </a:solidFill>
              <a:effectLst>
                <a:outerShdw blurRad="38100" dist="38100" dir="2700000" algn="tl">
                  <a:srgbClr val="C0C0C0"/>
                </a:outerShdw>
              </a:effectLst>
            </a:endParaRPr>
          </a:p>
        </p:txBody>
      </p:sp>
      <p:graphicFrame>
        <p:nvGraphicFramePr>
          <p:cNvPr id="2" name="Object 4">
            <a:extLst>
              <a:ext uri="{FF2B5EF4-FFF2-40B4-BE49-F238E27FC236}">
                <a16:creationId xmlns:a16="http://schemas.microsoft.com/office/drawing/2014/main" id="{13AB3BCA-F7AB-C4B4-25FB-C6BFF34496A9}"/>
              </a:ext>
            </a:extLst>
          </p:cNvPr>
          <p:cNvGraphicFramePr>
            <a:graphicFrameLocks noChangeAspect="1"/>
          </p:cNvGraphicFramePr>
          <p:nvPr/>
        </p:nvGraphicFramePr>
        <p:xfrm>
          <a:off x="3768645" y="1295456"/>
          <a:ext cx="5375311" cy="4031873"/>
        </p:xfrm>
        <a:graphic>
          <a:graphicData uri="http://schemas.openxmlformats.org/presentationml/2006/ole">
            <mc:AlternateContent xmlns:mc="http://schemas.openxmlformats.org/markup-compatibility/2006">
              <mc:Choice xmlns:v="urn:schemas-microsoft-com:vml" Requires="v">
                <p:oleObj r:id="rId2" imgW="4567680" imgH="3429360" progId="PowerPoint.Slide.8">
                  <p:embed/>
                </p:oleObj>
              </mc:Choice>
              <mc:Fallback>
                <p:oleObj r:id="rId2" imgW="4567680" imgH="3429360" progId="PowerPoint.Slide.8">
                  <p:embed/>
                  <p:pic>
                    <p:nvPicPr>
                      <p:cNvPr id="2" name="Object 4">
                        <a:extLst>
                          <a:ext uri="{FF2B5EF4-FFF2-40B4-BE49-F238E27FC236}">
                            <a16:creationId xmlns:a16="http://schemas.microsoft.com/office/drawing/2014/main" id="{13AB3BCA-F7AB-C4B4-25FB-C6BFF3449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8645" y="1295456"/>
                        <a:ext cx="5375311" cy="4031873"/>
                      </a:xfrm>
                      <a:prstGeom prst="rect">
                        <a:avLst/>
                      </a:prstGeom>
                      <a:noFill/>
                      <a:ln>
                        <a:noFill/>
                      </a:ln>
                    </p:spPr>
                  </p:pic>
                </p:oleObj>
              </mc:Fallback>
            </mc:AlternateContent>
          </a:graphicData>
        </a:graphic>
      </p:graphicFrame>
      <p:sp>
        <p:nvSpPr>
          <p:cNvPr id="5" name="TextBox 4">
            <a:extLst>
              <a:ext uri="{FF2B5EF4-FFF2-40B4-BE49-F238E27FC236}">
                <a16:creationId xmlns:a16="http://schemas.microsoft.com/office/drawing/2014/main" id="{62E18ABB-5EB0-8F24-4C0E-D4B3E881F1DD}"/>
              </a:ext>
            </a:extLst>
          </p:cNvPr>
          <p:cNvSpPr txBox="1"/>
          <p:nvPr/>
        </p:nvSpPr>
        <p:spPr>
          <a:xfrm>
            <a:off x="-76078" y="2034120"/>
            <a:ext cx="4572000" cy="3293209"/>
          </a:xfrm>
          <a:prstGeom prst="rect">
            <a:avLst/>
          </a:prstGeom>
          <a:noFill/>
        </p:spPr>
        <p:txBody>
          <a:bodyPr wrap="square">
            <a:spAutoFit/>
          </a:bodyPr>
          <a:lstStyle/>
          <a:p>
            <a:pPr marL="285750" indent="-285750">
              <a:buFont typeface="Arial" panose="020B0604020202020204" pitchFamily="34" charset="0"/>
              <a:buChar char="•"/>
            </a:pPr>
            <a:r>
              <a:rPr lang="en-GB" sz="1600" dirty="0"/>
              <a:t>Arising from the supraglenoid tubercle of the scapula and crossing the head of the humerus within the cavity of the glenohumeral joint, the rounded tendon of the long head of the biceps continues to be surrounded by synovial membrane as it descends in the intertubercular sulcus of the humerus. A broad band, the transverse humeral ligament, passes from the lesser to the greater tubercle of the humerus and converts the intertubercular groove into a canal. The ligament holds the tendon of the long head of the biceps in the groove.</a:t>
            </a:r>
          </a:p>
        </p:txBody>
      </p:sp>
    </p:spTree>
    <p:extLst>
      <p:ext uri="{BB962C8B-B14F-4D97-AF65-F5344CB8AC3E}">
        <p14:creationId xmlns:p14="http://schemas.microsoft.com/office/powerpoint/2010/main" val="30044222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514654" y="76288"/>
            <a:ext cx="4648078" cy="523220"/>
          </a:xfrm>
          <a:prstGeom prst="rect">
            <a:avLst/>
          </a:prstGeom>
          <a:noFill/>
        </p:spPr>
        <p:txBody>
          <a:bodyPr wrap="square">
            <a:spAutoFit/>
          </a:bodyPr>
          <a:lstStyle/>
          <a:p>
            <a:pPr eaLnBrk="1" hangingPunct="1">
              <a:buNone/>
              <a:defRPr/>
            </a:pPr>
            <a:r>
              <a:rPr lang="en-GB" sz="2800" b="1" dirty="0">
                <a:solidFill>
                  <a:srgbClr val="FF0000"/>
                </a:solidFill>
              </a:rPr>
              <a:t>M. BICEPS BRACHI</a:t>
            </a:r>
            <a:endParaRPr lang="sr-Latn-CS" altLang="en-US" sz="2800" b="1" dirty="0">
              <a:solidFill>
                <a:srgbClr val="FF0000"/>
              </a:solidFill>
              <a:effectLst>
                <a:outerShdw blurRad="38100" dist="38100" dir="2700000" algn="tl">
                  <a:srgbClr val="C0C0C0"/>
                </a:outerShdw>
              </a:effectLst>
            </a:endParaRPr>
          </a:p>
        </p:txBody>
      </p:sp>
      <p:graphicFrame>
        <p:nvGraphicFramePr>
          <p:cNvPr id="2" name="Object 4">
            <a:extLst>
              <a:ext uri="{FF2B5EF4-FFF2-40B4-BE49-F238E27FC236}">
                <a16:creationId xmlns:a16="http://schemas.microsoft.com/office/drawing/2014/main" id="{13AB3BCA-F7AB-C4B4-25FB-C6BFF34496A9}"/>
              </a:ext>
            </a:extLst>
          </p:cNvPr>
          <p:cNvGraphicFramePr>
            <a:graphicFrameLocks noChangeAspect="1"/>
          </p:cNvGraphicFramePr>
          <p:nvPr/>
        </p:nvGraphicFramePr>
        <p:xfrm>
          <a:off x="3768645" y="1295456"/>
          <a:ext cx="5375311" cy="4031873"/>
        </p:xfrm>
        <a:graphic>
          <a:graphicData uri="http://schemas.openxmlformats.org/presentationml/2006/ole">
            <mc:AlternateContent xmlns:mc="http://schemas.openxmlformats.org/markup-compatibility/2006">
              <mc:Choice xmlns:v="urn:schemas-microsoft-com:vml" Requires="v">
                <p:oleObj r:id="rId2" imgW="4567680" imgH="3429360" progId="PowerPoint.Slide.8">
                  <p:embed/>
                </p:oleObj>
              </mc:Choice>
              <mc:Fallback>
                <p:oleObj r:id="rId2" imgW="4567680" imgH="3429360" progId="PowerPoint.Slide.8">
                  <p:embed/>
                  <p:pic>
                    <p:nvPicPr>
                      <p:cNvPr id="2" name="Object 4">
                        <a:extLst>
                          <a:ext uri="{FF2B5EF4-FFF2-40B4-BE49-F238E27FC236}">
                            <a16:creationId xmlns:a16="http://schemas.microsoft.com/office/drawing/2014/main" id="{13AB3BCA-F7AB-C4B4-25FB-C6BFF3449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8645" y="1295456"/>
                        <a:ext cx="5375311" cy="4031873"/>
                      </a:xfrm>
                      <a:prstGeom prst="rect">
                        <a:avLst/>
                      </a:prstGeom>
                      <a:noFill/>
                      <a:ln>
                        <a:noFill/>
                      </a:ln>
                    </p:spPr>
                  </p:pic>
                </p:oleObj>
              </mc:Fallback>
            </mc:AlternateContent>
          </a:graphicData>
        </a:graphic>
      </p:graphicFrame>
      <p:sp>
        <p:nvSpPr>
          <p:cNvPr id="5" name="TextBox 4">
            <a:extLst>
              <a:ext uri="{FF2B5EF4-FFF2-40B4-BE49-F238E27FC236}">
                <a16:creationId xmlns:a16="http://schemas.microsoft.com/office/drawing/2014/main" id="{62E18ABB-5EB0-8F24-4C0E-D4B3E881F1DD}"/>
              </a:ext>
            </a:extLst>
          </p:cNvPr>
          <p:cNvSpPr txBox="1"/>
          <p:nvPr/>
        </p:nvSpPr>
        <p:spPr>
          <a:xfrm>
            <a:off x="-76078" y="914466"/>
            <a:ext cx="4572000" cy="4278094"/>
          </a:xfrm>
          <a:prstGeom prst="rect">
            <a:avLst/>
          </a:prstGeom>
          <a:noFill/>
        </p:spPr>
        <p:txBody>
          <a:bodyPr wrap="square">
            <a:spAutoFit/>
          </a:bodyPr>
          <a:lstStyle/>
          <a:p>
            <a:pPr marL="285750" indent="-285750">
              <a:buFont typeface="Arial" panose="020B0604020202020204" pitchFamily="34" charset="0"/>
              <a:buChar char="•"/>
            </a:pPr>
            <a:r>
              <a:rPr lang="en-GB" sz="1600" dirty="0"/>
              <a:t>Distally, the major attachment of the biceps is to the radial tuberosity via the biceps tendon. However, a triangular membranous band, the bicipital aponeurosis, runs from the biceps tendon across the cubital fossa and merges with the antebrachial (deep) fascia covering the flexor muscles in the medial side of the forearm. It attaches indirectly by means of the fascia to the subcutaneous border of the ulna. The proximal part of the aponeurosis can be easily felt where it passes obliquely over the brachial artery and median nerve. The aponeurosis affords protection for these and other structures in the cubital fossa. It also helps lessen the pressure of the biceps tendon on the radial tuberosity during pronation and supination of the forearm.</a:t>
            </a:r>
            <a:endParaRPr lang="en-GB" sz="1600" dirty="0">
              <a:latin typeface="+mn-lt"/>
            </a:endParaRPr>
          </a:p>
        </p:txBody>
      </p:sp>
      <p:pic>
        <p:nvPicPr>
          <p:cNvPr id="4" name="Picture 3">
            <a:extLst>
              <a:ext uri="{FF2B5EF4-FFF2-40B4-BE49-F238E27FC236}">
                <a16:creationId xmlns:a16="http://schemas.microsoft.com/office/drawing/2014/main" id="{C06528BF-5365-D385-4098-EBD2F01ACF13}"/>
              </a:ext>
            </a:extLst>
          </p:cNvPr>
          <p:cNvPicPr>
            <a:picLocks noChangeAspect="1"/>
          </p:cNvPicPr>
          <p:nvPr/>
        </p:nvPicPr>
        <p:blipFill>
          <a:blip r:embed="rId4"/>
          <a:stretch>
            <a:fillRect/>
          </a:stretch>
        </p:blipFill>
        <p:spPr>
          <a:xfrm>
            <a:off x="838298" y="5733735"/>
            <a:ext cx="7799208" cy="918220"/>
          </a:xfrm>
          <a:prstGeom prst="rect">
            <a:avLst/>
          </a:prstGeom>
        </p:spPr>
      </p:pic>
    </p:spTree>
    <p:extLst>
      <p:ext uri="{BB962C8B-B14F-4D97-AF65-F5344CB8AC3E}">
        <p14:creationId xmlns:p14="http://schemas.microsoft.com/office/powerpoint/2010/main" val="326446076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362258" y="152486"/>
            <a:ext cx="4952870" cy="523220"/>
          </a:xfrm>
          <a:prstGeom prst="rect">
            <a:avLst/>
          </a:prstGeom>
          <a:noFill/>
        </p:spPr>
        <p:txBody>
          <a:bodyPr wrap="square">
            <a:spAutoFit/>
          </a:bodyPr>
          <a:lstStyle/>
          <a:p>
            <a:pPr eaLnBrk="1" hangingPunct="1">
              <a:buNone/>
              <a:defRPr/>
            </a:pPr>
            <a:r>
              <a:rPr lang="en-GB" sz="2800" b="1" dirty="0">
                <a:solidFill>
                  <a:srgbClr val="FF0000"/>
                </a:solidFill>
              </a:rPr>
              <a:t>M. CORACOBRACHIALIS</a:t>
            </a:r>
            <a:endParaRPr lang="sr-Latn-C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B7A845A5-2FB2-F52C-98CD-6B0D8F8AA9F2}"/>
              </a:ext>
            </a:extLst>
          </p:cNvPr>
          <p:cNvPicPr>
            <a:picLocks noChangeAspect="1"/>
          </p:cNvPicPr>
          <p:nvPr/>
        </p:nvPicPr>
        <p:blipFill rotWithShape="1">
          <a:blip r:embed="rId2"/>
          <a:srcRect b="28563"/>
          <a:stretch/>
        </p:blipFill>
        <p:spPr>
          <a:xfrm>
            <a:off x="76318" y="675706"/>
            <a:ext cx="8991363" cy="1686522"/>
          </a:xfrm>
          <a:prstGeom prst="rect">
            <a:avLst/>
          </a:prstGeom>
        </p:spPr>
      </p:pic>
      <p:pic>
        <p:nvPicPr>
          <p:cNvPr id="2" name="Picture 4">
            <a:extLst>
              <a:ext uri="{FF2B5EF4-FFF2-40B4-BE49-F238E27FC236}">
                <a16:creationId xmlns:a16="http://schemas.microsoft.com/office/drawing/2014/main" id="{DA368FFE-46FA-A6AB-6967-F582270F9E40}"/>
              </a:ext>
            </a:extLst>
          </p:cNvPr>
          <p:cNvPicPr>
            <a:picLocks noChangeAspect="1" noChangeArrowheads="1"/>
          </p:cNvPicPr>
          <p:nvPr/>
        </p:nvPicPr>
        <p:blipFill>
          <a:blip r:embed="rId3" cstate="print"/>
          <a:srcRect l="7994" r="42372" b="38583"/>
          <a:stretch>
            <a:fillRect/>
          </a:stretch>
        </p:blipFill>
        <p:spPr bwMode="auto">
          <a:xfrm>
            <a:off x="4546625" y="2474092"/>
            <a:ext cx="4352925" cy="4043362"/>
          </a:xfrm>
          <a:prstGeom prst="rect">
            <a:avLst/>
          </a:prstGeom>
          <a:noFill/>
          <a:ln w="9525">
            <a:noFill/>
            <a:bevel/>
            <a:headEnd/>
            <a:tailEnd/>
          </a:ln>
          <a:effectLst/>
        </p:spPr>
      </p:pic>
      <p:sp>
        <p:nvSpPr>
          <p:cNvPr id="5" name="TextBox 4">
            <a:extLst>
              <a:ext uri="{FF2B5EF4-FFF2-40B4-BE49-F238E27FC236}">
                <a16:creationId xmlns:a16="http://schemas.microsoft.com/office/drawing/2014/main" id="{0E88A9B1-3DFC-EB65-73D5-8D4581617D99}"/>
              </a:ext>
            </a:extLst>
          </p:cNvPr>
          <p:cNvSpPr txBox="1"/>
          <p:nvPr/>
        </p:nvSpPr>
        <p:spPr>
          <a:xfrm>
            <a:off x="101728" y="2663547"/>
            <a:ext cx="4572000" cy="3539430"/>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coracobrachialis is an elongated muscle in the superomedial part of the arm.</a:t>
            </a:r>
          </a:p>
          <a:p>
            <a:pPr marL="285750" indent="-285750">
              <a:buFont typeface="Arial" panose="020B0604020202020204" pitchFamily="34" charset="0"/>
              <a:buChar char="•"/>
            </a:pPr>
            <a:r>
              <a:rPr lang="en-GB" sz="1600" dirty="0">
                <a:latin typeface="+mn-lt"/>
              </a:rPr>
              <a:t>Its distal part of its attachment indicates the location of the nutrient foramen of the humerus. </a:t>
            </a:r>
          </a:p>
          <a:p>
            <a:pPr marL="285750" indent="-285750">
              <a:buFont typeface="Arial" panose="020B0604020202020204" pitchFamily="34" charset="0"/>
              <a:buChar char="•"/>
            </a:pPr>
            <a:r>
              <a:rPr lang="en-GB" sz="1600" dirty="0">
                <a:latin typeface="+mn-lt"/>
              </a:rPr>
              <a:t>The coracobrachialis helps flex and adduct the arm and stabilize the glenohumeral joint.</a:t>
            </a:r>
          </a:p>
          <a:p>
            <a:pPr marL="285750" indent="-285750">
              <a:buFont typeface="Arial" panose="020B0604020202020204" pitchFamily="34" charset="0"/>
              <a:buChar char="•"/>
            </a:pPr>
            <a:r>
              <a:rPr lang="en-GB" sz="1600" dirty="0">
                <a:latin typeface="+mn-lt"/>
              </a:rPr>
              <a:t>With the deltoid and long head of the triceps, it serves as a shunt muscle, resisting downward dislocation of the head of the humerus, as when carrying a heavy suitcase. The median nerve and/or the brachial artery may run deep to the coracobrachialis and be compressed by it.</a:t>
            </a:r>
          </a:p>
        </p:txBody>
      </p:sp>
    </p:spTree>
    <p:extLst>
      <p:ext uri="{BB962C8B-B14F-4D97-AF65-F5344CB8AC3E}">
        <p14:creationId xmlns:p14="http://schemas.microsoft.com/office/powerpoint/2010/main" val="202663090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743247" y="228684"/>
            <a:ext cx="3657504" cy="523220"/>
          </a:xfrm>
          <a:prstGeom prst="rect">
            <a:avLst/>
          </a:prstGeom>
          <a:noFill/>
        </p:spPr>
        <p:txBody>
          <a:bodyPr wrap="square">
            <a:spAutoFit/>
          </a:bodyPr>
          <a:lstStyle/>
          <a:p>
            <a:pPr eaLnBrk="1" hangingPunct="1">
              <a:buNone/>
              <a:defRPr/>
            </a:pPr>
            <a:r>
              <a:rPr lang="en-GB" sz="2800" b="1" dirty="0">
                <a:solidFill>
                  <a:srgbClr val="FF0000"/>
                </a:solidFill>
              </a:rPr>
              <a:t>M. BRACHIALIS</a:t>
            </a:r>
            <a:endParaRPr lang="sr-Latn-C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B7A845A5-2FB2-F52C-98CD-6B0D8F8AA9F2}"/>
              </a:ext>
            </a:extLst>
          </p:cNvPr>
          <p:cNvPicPr>
            <a:picLocks noChangeAspect="1"/>
          </p:cNvPicPr>
          <p:nvPr/>
        </p:nvPicPr>
        <p:blipFill rotWithShape="1">
          <a:blip r:embed="rId2"/>
          <a:srcRect b="77838"/>
          <a:stretch/>
        </p:blipFill>
        <p:spPr>
          <a:xfrm>
            <a:off x="120" y="638292"/>
            <a:ext cx="8991363" cy="523220"/>
          </a:xfrm>
          <a:prstGeom prst="rect">
            <a:avLst/>
          </a:prstGeom>
        </p:spPr>
      </p:pic>
      <p:pic>
        <p:nvPicPr>
          <p:cNvPr id="2" name="Picture 1">
            <a:extLst>
              <a:ext uri="{FF2B5EF4-FFF2-40B4-BE49-F238E27FC236}">
                <a16:creationId xmlns:a16="http://schemas.microsoft.com/office/drawing/2014/main" id="{C7BD303A-DBFF-4AA1-85C5-F0F9753F880A}"/>
              </a:ext>
            </a:extLst>
          </p:cNvPr>
          <p:cNvPicPr>
            <a:picLocks noChangeAspect="1"/>
          </p:cNvPicPr>
          <p:nvPr/>
        </p:nvPicPr>
        <p:blipFill rotWithShape="1">
          <a:blip r:embed="rId2"/>
          <a:srcRect t="71006"/>
          <a:stretch/>
        </p:blipFill>
        <p:spPr>
          <a:xfrm>
            <a:off x="120" y="1150500"/>
            <a:ext cx="8991363" cy="684504"/>
          </a:xfrm>
          <a:prstGeom prst="rect">
            <a:avLst/>
          </a:prstGeom>
        </p:spPr>
      </p:pic>
      <p:pic>
        <p:nvPicPr>
          <p:cNvPr id="3" name="Picture 4">
            <a:extLst>
              <a:ext uri="{FF2B5EF4-FFF2-40B4-BE49-F238E27FC236}">
                <a16:creationId xmlns:a16="http://schemas.microsoft.com/office/drawing/2014/main" id="{0317A3E2-BA2B-747D-8877-FB1683AE1156}"/>
              </a:ext>
            </a:extLst>
          </p:cNvPr>
          <p:cNvPicPr>
            <a:picLocks noChangeAspect="1" noChangeArrowheads="1"/>
          </p:cNvPicPr>
          <p:nvPr/>
        </p:nvPicPr>
        <p:blipFill>
          <a:blip r:embed="rId3" cstate="print"/>
          <a:srcRect l="7994" r="42372" b="38583"/>
          <a:stretch>
            <a:fillRect/>
          </a:stretch>
        </p:blipFill>
        <p:spPr bwMode="auto">
          <a:xfrm>
            <a:off x="4571999" y="1829260"/>
            <a:ext cx="4352925" cy="4043362"/>
          </a:xfrm>
          <a:prstGeom prst="rect">
            <a:avLst/>
          </a:prstGeom>
          <a:noFill/>
          <a:ln w="9525">
            <a:noFill/>
            <a:bevel/>
            <a:headEnd/>
            <a:tailEnd/>
          </a:ln>
          <a:effectLst/>
        </p:spPr>
      </p:pic>
      <p:sp>
        <p:nvSpPr>
          <p:cNvPr id="7" name="TextBox 6">
            <a:extLst>
              <a:ext uri="{FF2B5EF4-FFF2-40B4-BE49-F238E27FC236}">
                <a16:creationId xmlns:a16="http://schemas.microsoft.com/office/drawing/2014/main" id="{0BB1E93C-E091-1ED0-7153-D7646B6E5D0C}"/>
              </a:ext>
            </a:extLst>
          </p:cNvPr>
          <p:cNvSpPr txBox="1"/>
          <p:nvPr/>
        </p:nvSpPr>
        <p:spPr>
          <a:xfrm>
            <a:off x="35594" y="1835004"/>
            <a:ext cx="4572000" cy="4031873"/>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brachialis is a flattened fusiform muscle that lies posterior (deep) to the biceps. Its distal attachment covers the anterior part of the elbow joint.</a:t>
            </a:r>
          </a:p>
          <a:p>
            <a:pPr marL="285750" indent="-285750">
              <a:buFont typeface="Arial" panose="020B0604020202020204" pitchFamily="34" charset="0"/>
              <a:buChar char="•"/>
            </a:pPr>
            <a:r>
              <a:rPr lang="en-GB" sz="1600" dirty="0">
                <a:latin typeface="+mn-lt"/>
              </a:rPr>
              <a:t>The brachialis is the main flexor of the forearm. It is the only pure flexor, producing the greatest amount of flexion force. Unlike the biceps, the brachialis flexes the forearm in all positions, being unaffected by pronation or supination. </a:t>
            </a:r>
          </a:p>
          <a:p>
            <a:pPr marL="285750" indent="-285750">
              <a:buFont typeface="Arial" panose="020B0604020202020204" pitchFamily="34" charset="0"/>
              <a:buChar char="•"/>
            </a:pPr>
            <a:r>
              <a:rPr lang="en-GB" sz="1600" dirty="0">
                <a:latin typeface="+mn-lt"/>
              </a:rPr>
              <a:t>The brachialis always contracts when the elbow is flexed, and it is primarily responsible for sustaining the flexed position. Because of its important and almost constant role, it is regarded as the workhorse of the elbow flexors.</a:t>
            </a:r>
          </a:p>
        </p:txBody>
      </p:sp>
      <p:pic>
        <p:nvPicPr>
          <p:cNvPr id="9" name="Picture 8">
            <a:extLst>
              <a:ext uri="{FF2B5EF4-FFF2-40B4-BE49-F238E27FC236}">
                <a16:creationId xmlns:a16="http://schemas.microsoft.com/office/drawing/2014/main" id="{C4D1B9B4-B304-21AE-9314-8AB9C8042AD0}"/>
              </a:ext>
            </a:extLst>
          </p:cNvPr>
          <p:cNvPicPr>
            <a:picLocks noChangeAspect="1"/>
          </p:cNvPicPr>
          <p:nvPr/>
        </p:nvPicPr>
        <p:blipFill>
          <a:blip r:embed="rId4"/>
          <a:stretch>
            <a:fillRect/>
          </a:stretch>
        </p:blipFill>
        <p:spPr>
          <a:xfrm>
            <a:off x="990694" y="5980065"/>
            <a:ext cx="7466378" cy="649251"/>
          </a:xfrm>
          <a:prstGeom prst="rect">
            <a:avLst/>
          </a:prstGeom>
        </p:spPr>
      </p:pic>
    </p:spTree>
    <p:extLst>
      <p:ext uri="{BB962C8B-B14F-4D97-AF65-F5344CB8AC3E}">
        <p14:creationId xmlns:p14="http://schemas.microsoft.com/office/powerpoint/2010/main" val="28829899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5" descr="image016"/>
          <p:cNvPicPr>
            <a:picLocks noChangeAspect="1" noChangeArrowheads="1"/>
          </p:cNvPicPr>
          <p:nvPr/>
        </p:nvPicPr>
        <p:blipFill>
          <a:blip r:embed="rId2" cstate="print"/>
          <a:srcRect/>
          <a:stretch>
            <a:fillRect/>
          </a:stretch>
        </p:blipFill>
        <p:spPr bwMode="auto">
          <a:xfrm>
            <a:off x="150813" y="150813"/>
            <a:ext cx="8686800" cy="6553200"/>
          </a:xfrm>
          <a:prstGeom prst="rect">
            <a:avLst/>
          </a:prstGeom>
          <a:noFill/>
          <a:ln w="9525">
            <a:noFill/>
            <a:miter lim="800000"/>
            <a:headEnd/>
            <a:tailEnd/>
          </a:ln>
          <a:effectLst/>
        </p:spPr>
      </p:pic>
    </p:spTree>
    <p:extLst>
      <p:ext uri="{BB962C8B-B14F-4D97-AF65-F5344CB8AC3E}">
        <p14:creationId xmlns:p14="http://schemas.microsoft.com/office/powerpoint/2010/main" val="3757933739"/>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type="body" idx="1"/>
          </p:nvPr>
        </p:nvSpPr>
        <p:spPr>
          <a:xfrm>
            <a:off x="0" y="0"/>
            <a:ext cx="9144000" cy="6858000"/>
          </a:xfrm>
        </p:spPr>
        <p:txBody>
          <a:bodyPr/>
          <a:lstStyle/>
          <a:p>
            <a:pPr eaLnBrk="1" hangingPunct="1">
              <a:buFont typeface="Wingdings" panose="05000000000000000000" pitchFamily="2" charset="2"/>
              <a:buNone/>
              <a:defRPr/>
            </a:pPr>
            <a:r>
              <a:rPr lang="sr-Latn-CS" sz="2000" dirty="0"/>
              <a:t> </a:t>
            </a:r>
          </a:p>
          <a:p>
            <a:pPr algn="ctr" eaLnBrk="1" hangingPunct="1">
              <a:buFont typeface="Wingdings" panose="05000000000000000000" pitchFamily="2" charset="2"/>
              <a:buNone/>
              <a:defRPr/>
            </a:pPr>
            <a:r>
              <a:rPr lang="en-GB" sz="2800" b="1" dirty="0">
                <a:latin typeface="Tahoma" panose="020B0604030504040204" pitchFamily="34" charset="0"/>
                <a:ea typeface="Tahoma" panose="020B0604030504040204" pitchFamily="34" charset="0"/>
                <a:cs typeface="Tahoma" panose="020B0604030504040204" pitchFamily="34" charset="0"/>
              </a:rPr>
              <a:t>MEDIAL BICIPITAL GROOVE</a:t>
            </a:r>
            <a:r>
              <a:rPr lang="sr-Latn-CS" sz="2800" b="1" dirty="0">
                <a:latin typeface="Tahoma" panose="020B0604030504040204" pitchFamily="34" charset="0"/>
                <a:ea typeface="Tahoma" panose="020B0604030504040204" pitchFamily="34" charset="0"/>
                <a:cs typeface="Tahoma" panose="020B0604030504040204" pitchFamily="34" charset="0"/>
              </a:rPr>
              <a:t>       </a:t>
            </a:r>
            <a:endParaRPr lang="en-GB" sz="2800" b="1" dirty="0">
              <a:latin typeface="Tahoma" panose="020B0604030504040204" pitchFamily="34" charset="0"/>
              <a:ea typeface="Tahoma" panose="020B0604030504040204" pitchFamily="34" charset="0"/>
              <a:cs typeface="Tahoma" panose="020B0604030504040204" pitchFamily="34" charset="0"/>
            </a:endParaRPr>
          </a:p>
          <a:p>
            <a:pPr algn="ctr" eaLnBrk="1" hangingPunct="1">
              <a:buFont typeface="Wingdings" panose="05000000000000000000" pitchFamily="2" charset="2"/>
              <a:buNone/>
              <a:defRPr/>
            </a:pPr>
            <a:r>
              <a:rPr lang="en-GB" sz="2800" b="1" dirty="0">
                <a:latin typeface="Tahoma" panose="020B0604030504040204" pitchFamily="34" charset="0"/>
                <a:ea typeface="Tahoma" panose="020B0604030504040204" pitchFamily="34" charset="0"/>
                <a:cs typeface="Tahoma" panose="020B0604030504040204" pitchFamily="34" charset="0"/>
              </a:rPr>
              <a:t>(</a:t>
            </a:r>
            <a:r>
              <a:rPr lang="sr-Latn-CS" sz="2800" b="1" dirty="0">
                <a:latin typeface="Tahoma" panose="020B0604030504040204" pitchFamily="34" charset="0"/>
                <a:ea typeface="Tahoma" panose="020B0604030504040204" pitchFamily="34" charset="0"/>
                <a:cs typeface="Tahoma" panose="020B0604030504040204" pitchFamily="34" charset="0"/>
              </a:rPr>
              <a:t>SULCUS BICIPITALIS MEDIALIS</a:t>
            </a:r>
            <a:r>
              <a:rPr lang="en-GB" sz="2800" b="1" dirty="0">
                <a:latin typeface="Tahoma" panose="020B0604030504040204" pitchFamily="34" charset="0"/>
                <a:ea typeface="Tahoma" panose="020B0604030504040204" pitchFamily="34" charset="0"/>
                <a:cs typeface="Tahoma" panose="020B0604030504040204" pitchFamily="34" charset="0"/>
              </a:rPr>
              <a:t>)</a:t>
            </a:r>
            <a:endParaRPr lang="sr-Latn-CS" sz="2800" b="1" dirty="0">
              <a:latin typeface="Tahoma" panose="020B0604030504040204" pitchFamily="34" charset="0"/>
              <a:ea typeface="Tahoma" panose="020B0604030504040204" pitchFamily="34" charset="0"/>
              <a:cs typeface="Tahoma" panose="020B0604030504040204" pitchFamily="34" charset="0"/>
            </a:endParaRPr>
          </a:p>
          <a:p>
            <a:pPr eaLnBrk="1" hangingPunct="1">
              <a:buFont typeface="Wingdings" panose="05000000000000000000" pitchFamily="2" charset="2"/>
              <a:buNone/>
              <a:defRPr/>
            </a:pPr>
            <a:endParaRPr lang="sr-Latn-CS" sz="2000" dirty="0">
              <a:latin typeface="Tahoma" panose="020B0604030504040204" pitchFamily="34" charset="0"/>
              <a:ea typeface="Tahoma" panose="020B0604030504040204" pitchFamily="34" charset="0"/>
              <a:cs typeface="Tahoma" panose="020B0604030504040204" pitchFamily="34" charset="0"/>
            </a:endParaRP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 </a:t>
            </a:r>
            <a:r>
              <a:rPr lang="en-GB" sz="1800" dirty="0">
                <a:latin typeface="Tahoma" panose="020B0604030504040204" pitchFamily="34" charset="0"/>
                <a:ea typeface="Tahoma" panose="020B0604030504040204" pitchFamily="34" charset="0"/>
                <a:cs typeface="Tahoma" panose="020B0604030504040204" pitchFamily="34" charset="0"/>
              </a:rPr>
              <a:t>BORDERS </a:t>
            </a:r>
            <a:r>
              <a:rPr lang="sr-Latn-CS" sz="1800" dirty="0">
                <a:latin typeface="Tahoma" panose="020B0604030504040204" pitchFamily="34" charset="0"/>
                <a:ea typeface="Tahoma" panose="020B0604030504040204" pitchFamily="34" charset="0"/>
                <a:cs typeface="Tahoma" panose="020B0604030504040204" pitchFamily="34" charset="0"/>
              </a:rPr>
              <a:t>:</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laterally and anteriorly</a:t>
            </a:r>
            <a:r>
              <a:rPr lang="sr-Latn-CS" sz="1800" dirty="0">
                <a:latin typeface="Tahoma" panose="020B0604030504040204" pitchFamily="34" charset="0"/>
                <a:ea typeface="Tahoma" panose="020B0604030504040204" pitchFamily="34" charset="0"/>
                <a:cs typeface="Tahoma" panose="020B0604030504040204" pitchFamily="34" charset="0"/>
              </a:rPr>
              <a:t>:  m.coracobrachialis,</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	    </a:t>
            </a:r>
            <a:r>
              <a:rPr lang="sr-Latn-CS" sz="1800" dirty="0">
                <a:latin typeface="Tahoma" panose="020B0604030504040204" pitchFamily="34" charset="0"/>
                <a:ea typeface="Tahoma" panose="020B0604030504040204" pitchFamily="34" charset="0"/>
                <a:cs typeface="Tahoma" panose="020B0604030504040204" pitchFamily="34" charset="0"/>
              </a:rPr>
              <a:t>m. biceps brachii,</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medially</a:t>
            </a:r>
            <a:r>
              <a:rPr lang="sr-Latn-CS" sz="1800" dirty="0">
                <a:latin typeface="Tahoma" panose="020B0604030504040204" pitchFamily="34" charset="0"/>
                <a:ea typeface="Tahoma" panose="020B0604030504040204" pitchFamily="34" charset="0"/>
                <a:cs typeface="Tahoma" panose="020B0604030504040204" pitchFamily="34" charset="0"/>
              </a:rPr>
              <a:t>:            </a:t>
            </a:r>
            <a:r>
              <a:rPr lang="sr-Latn-CS" sz="1800" dirty="0" err="1">
                <a:latin typeface="Tahoma" panose="020B0604030504040204" pitchFamily="34" charset="0"/>
                <a:ea typeface="Tahoma" panose="020B0604030504040204" pitchFamily="34" charset="0"/>
                <a:cs typeface="Tahoma" panose="020B0604030504040204" pitchFamily="34" charset="0"/>
              </a:rPr>
              <a:t>humerus</a:t>
            </a:r>
            <a:r>
              <a:rPr lang="sr-Latn-CS" sz="1800" dirty="0">
                <a:latin typeface="Tahoma" panose="020B0604030504040204" pitchFamily="34" charset="0"/>
                <a:ea typeface="Tahoma" panose="020B0604030504040204" pitchFamily="34" charset="0"/>
                <a:cs typeface="Tahoma" panose="020B0604030504040204" pitchFamily="34" charset="0"/>
              </a:rPr>
              <a:t>,</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posteriorly</a:t>
            </a:r>
            <a:r>
              <a:rPr lang="sr-Latn-CS" sz="1800" dirty="0">
                <a:latin typeface="Tahoma" panose="020B0604030504040204" pitchFamily="34" charset="0"/>
                <a:ea typeface="Tahoma" panose="020B0604030504040204" pitchFamily="34" charset="0"/>
                <a:cs typeface="Tahoma" panose="020B0604030504040204" pitchFamily="34" charset="0"/>
              </a:rPr>
              <a:t>:         </a:t>
            </a:r>
            <a:r>
              <a:rPr lang="sr-Latn-CS" sz="1800" dirty="0" err="1">
                <a:latin typeface="Tahoma" panose="020B0604030504040204" pitchFamily="34" charset="0"/>
                <a:ea typeface="Tahoma" panose="020B0604030504040204" pitchFamily="34" charset="0"/>
                <a:cs typeface="Tahoma" panose="020B0604030504040204" pitchFamily="34" charset="0"/>
              </a:rPr>
              <a:t>septum</a:t>
            </a:r>
            <a:r>
              <a:rPr lang="sr-Latn-CS" sz="1800" dirty="0">
                <a:latin typeface="Tahoma" panose="020B0604030504040204" pitchFamily="34" charset="0"/>
                <a:ea typeface="Tahoma" panose="020B0604030504040204" pitchFamily="34" charset="0"/>
                <a:cs typeface="Tahoma" panose="020B0604030504040204" pitchFamily="34" charset="0"/>
              </a:rPr>
              <a:t> intermusculare mediale,</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m. brachialis,</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anteriorly</a:t>
            </a:r>
            <a:r>
              <a:rPr lang="sr-Latn-CS" sz="1800" dirty="0">
                <a:latin typeface="Tahoma" panose="020B0604030504040204" pitchFamily="34" charset="0"/>
                <a:ea typeface="Tahoma" panose="020B0604030504040204" pitchFamily="34" charset="0"/>
                <a:cs typeface="Tahoma" panose="020B0604030504040204" pitchFamily="34" charset="0"/>
              </a:rPr>
              <a:t>:           </a:t>
            </a:r>
            <a:r>
              <a:rPr lang="sr-Latn-CS" sz="1800" dirty="0" err="1">
                <a:latin typeface="Tahoma" panose="020B0604030504040204" pitchFamily="34" charset="0"/>
                <a:ea typeface="Tahoma" panose="020B0604030504040204" pitchFamily="34" charset="0"/>
                <a:cs typeface="Tahoma" panose="020B0604030504040204" pitchFamily="34" charset="0"/>
              </a:rPr>
              <a:t>fascia</a:t>
            </a:r>
            <a:r>
              <a:rPr lang="sr-Latn-CS" sz="1800" dirty="0">
                <a:latin typeface="Tahoma" panose="020B0604030504040204" pitchFamily="34" charset="0"/>
                <a:ea typeface="Tahoma" panose="020B0604030504040204" pitchFamily="34" charset="0"/>
                <a:cs typeface="Tahoma" panose="020B0604030504040204" pitchFamily="34" charset="0"/>
              </a:rPr>
              <a:t> </a:t>
            </a:r>
            <a:r>
              <a:rPr lang="sr-Latn-CS" sz="1800" dirty="0" err="1">
                <a:latin typeface="Tahoma" panose="020B0604030504040204" pitchFamily="34" charset="0"/>
                <a:ea typeface="Tahoma" panose="020B0604030504040204" pitchFamily="34" charset="0"/>
                <a:cs typeface="Tahoma" panose="020B0604030504040204" pitchFamily="34" charset="0"/>
              </a:rPr>
              <a:t>brachii</a:t>
            </a: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attached to medial intermuscular</a:t>
            </a:r>
            <a:br>
              <a:rPr lang="en-GB" sz="1800" dirty="0">
                <a:latin typeface="Tahoma" panose="020B0604030504040204" pitchFamily="34" charset="0"/>
                <a:ea typeface="Tahoma" panose="020B0604030504040204" pitchFamily="34" charset="0"/>
                <a:cs typeface="Tahoma" panose="020B0604030504040204" pitchFamily="34" charset="0"/>
              </a:rPr>
            </a:br>
            <a:r>
              <a:rPr lang="en-GB" sz="1800" dirty="0">
                <a:latin typeface="Tahoma" panose="020B0604030504040204" pitchFamily="34" charset="0"/>
                <a:ea typeface="Tahoma" panose="020B0604030504040204" pitchFamily="34" charset="0"/>
                <a:cs typeface="Tahoma" panose="020B0604030504040204" pitchFamily="34" charset="0"/>
              </a:rPr>
              <a:t>					septum</a:t>
            </a: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and fascia of </a:t>
            </a:r>
            <a:r>
              <a:rPr lang="sr-Latn-CS" sz="1800" dirty="0" err="1">
                <a:latin typeface="Tahoma" panose="020B0604030504040204" pitchFamily="34" charset="0"/>
                <a:ea typeface="Tahoma" panose="020B0604030504040204" pitchFamily="34" charset="0"/>
                <a:cs typeface="Tahoma" panose="020B0604030504040204" pitchFamily="34" charset="0"/>
              </a:rPr>
              <a:t>m.biceps</a:t>
            </a:r>
            <a:r>
              <a:rPr lang="sr-Latn-CS" sz="1800" dirty="0">
                <a:latin typeface="Tahoma" panose="020B0604030504040204" pitchFamily="34" charset="0"/>
                <a:ea typeface="Tahoma" panose="020B0604030504040204" pitchFamily="34" charset="0"/>
                <a:cs typeface="Tahoma" panose="020B0604030504040204" pitchFamily="34" charset="0"/>
              </a:rPr>
              <a:t> brachii)</a:t>
            </a:r>
          </a:p>
          <a:p>
            <a:pPr eaLnBrk="1" hangingPunct="1">
              <a:buFont typeface="Wingdings" panose="05000000000000000000" pitchFamily="2" charset="2"/>
              <a:buNone/>
              <a:defRPr/>
            </a:pPr>
            <a:endParaRPr lang="sr-Latn-CS" sz="1800" dirty="0">
              <a:latin typeface="Tahoma" panose="020B0604030504040204" pitchFamily="34" charset="0"/>
              <a:ea typeface="Tahoma" panose="020B0604030504040204" pitchFamily="34" charset="0"/>
              <a:cs typeface="Tahoma" panose="020B0604030504040204" pitchFamily="34" charset="0"/>
            </a:endParaRP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sr-Cyrl-R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CONTENT</a:t>
            </a:r>
            <a:r>
              <a:rPr lang="sr-Latn-CS" sz="1800" dirty="0">
                <a:latin typeface="Tahoma" panose="020B0604030504040204" pitchFamily="34" charset="0"/>
                <a:ea typeface="Tahoma" panose="020B0604030504040204" pitchFamily="34" charset="0"/>
                <a:cs typeface="Tahoma" panose="020B0604030504040204" pitchFamily="34" charset="0"/>
              </a:rPr>
              <a:t>:   a.brachialis, vv.brachiales, n.medianus, n.ulnaris,</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n.cutaneus brachii medialis, </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n.cutaneus antebrachii medialis,</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all these elements are covered by fascia</a:t>
            </a:r>
            <a:r>
              <a:rPr lang="sr-Latn-CS" sz="1800" dirty="0">
                <a:latin typeface="Tahoma" panose="020B0604030504040204" pitchFamily="34" charset="0"/>
                <a:ea typeface="Tahoma" panose="020B0604030504040204" pitchFamily="34" charset="0"/>
                <a:cs typeface="Tahoma" panose="020B0604030504040204" pitchFamily="34" charset="0"/>
              </a:rPr>
              <a:t>*</a:t>
            </a:r>
            <a:endParaRPr lang="en-US" sz="1800" dirty="0">
              <a:latin typeface="Tahoma" panose="020B0604030504040204" pitchFamily="34" charset="0"/>
              <a:ea typeface="Tahoma" panose="020B0604030504040204" pitchFamily="34" charset="0"/>
              <a:cs typeface="Tahoma" panose="020B060403050404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ADBA542-417D-A5B3-199A-333EE6F05D26}"/>
              </a:ext>
            </a:extLst>
          </p:cNvPr>
          <p:cNvPicPr>
            <a:picLocks noChangeAspect="1"/>
          </p:cNvPicPr>
          <p:nvPr/>
        </p:nvPicPr>
        <p:blipFill>
          <a:blip r:embed="rId2"/>
          <a:stretch>
            <a:fillRect/>
          </a:stretch>
        </p:blipFill>
        <p:spPr>
          <a:xfrm>
            <a:off x="875979" y="864648"/>
            <a:ext cx="7392041" cy="5128704"/>
          </a:xfrm>
          <a:prstGeom prst="rect">
            <a:avLst/>
          </a:prstGeom>
        </p:spPr>
      </p:pic>
    </p:spTree>
    <p:extLst>
      <p:ext uri="{BB962C8B-B14F-4D97-AF65-F5344CB8AC3E}">
        <p14:creationId xmlns:p14="http://schemas.microsoft.com/office/powerpoint/2010/main" val="14441750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type="body" idx="1"/>
          </p:nvPr>
        </p:nvSpPr>
        <p:spPr>
          <a:xfrm>
            <a:off x="0" y="0"/>
            <a:ext cx="9144000" cy="6858000"/>
          </a:xfrm>
        </p:spPr>
        <p:txBody>
          <a:bodyPr/>
          <a:lstStyle/>
          <a:p>
            <a:pPr eaLnBrk="1" hangingPunct="1">
              <a:buFont typeface="Wingdings" panose="05000000000000000000" pitchFamily="2" charset="2"/>
              <a:buNone/>
              <a:defRPr/>
            </a:pPr>
            <a:r>
              <a:rPr lang="sr-Latn-CS" sz="2000" dirty="0"/>
              <a:t> </a:t>
            </a:r>
          </a:p>
          <a:p>
            <a:pPr algn="ctr" eaLnBrk="1" hangingPunct="1">
              <a:buFont typeface="Wingdings" panose="05000000000000000000" pitchFamily="2" charset="2"/>
              <a:buNone/>
              <a:defRPr/>
            </a:pPr>
            <a:r>
              <a:rPr lang="en-GB" sz="2800" b="1" dirty="0">
                <a:latin typeface="Tahoma" panose="020B0604030504040204" pitchFamily="34" charset="0"/>
                <a:ea typeface="Tahoma" panose="020B0604030504040204" pitchFamily="34" charset="0"/>
                <a:cs typeface="Tahoma" panose="020B0604030504040204" pitchFamily="34" charset="0"/>
              </a:rPr>
              <a:t>LATERAL BICIPITAL GROOVE</a:t>
            </a:r>
            <a:r>
              <a:rPr lang="sr-Latn-CS" sz="2800" b="1" dirty="0">
                <a:latin typeface="Tahoma" panose="020B0604030504040204" pitchFamily="34" charset="0"/>
                <a:ea typeface="Tahoma" panose="020B0604030504040204" pitchFamily="34" charset="0"/>
                <a:cs typeface="Tahoma" panose="020B0604030504040204" pitchFamily="34" charset="0"/>
              </a:rPr>
              <a:t>       </a:t>
            </a:r>
            <a:endParaRPr lang="en-GB" sz="2800" b="1" dirty="0">
              <a:latin typeface="Tahoma" panose="020B0604030504040204" pitchFamily="34" charset="0"/>
              <a:ea typeface="Tahoma" panose="020B0604030504040204" pitchFamily="34" charset="0"/>
              <a:cs typeface="Tahoma" panose="020B0604030504040204" pitchFamily="34" charset="0"/>
            </a:endParaRPr>
          </a:p>
          <a:p>
            <a:pPr algn="ctr" eaLnBrk="1" hangingPunct="1">
              <a:buFont typeface="Wingdings" panose="05000000000000000000" pitchFamily="2" charset="2"/>
              <a:buNone/>
              <a:defRPr/>
            </a:pPr>
            <a:r>
              <a:rPr lang="en-GB" sz="2800" b="1" dirty="0">
                <a:latin typeface="Tahoma" panose="020B0604030504040204" pitchFamily="34" charset="0"/>
                <a:ea typeface="Tahoma" panose="020B0604030504040204" pitchFamily="34" charset="0"/>
                <a:cs typeface="Tahoma" panose="020B0604030504040204" pitchFamily="34" charset="0"/>
              </a:rPr>
              <a:t>(</a:t>
            </a:r>
            <a:r>
              <a:rPr lang="sr-Latn-CS" sz="2800" b="1" dirty="0">
                <a:latin typeface="Tahoma" panose="020B0604030504040204" pitchFamily="34" charset="0"/>
                <a:ea typeface="Tahoma" panose="020B0604030504040204" pitchFamily="34" charset="0"/>
                <a:cs typeface="Tahoma" panose="020B0604030504040204" pitchFamily="34" charset="0"/>
              </a:rPr>
              <a:t>SULCUS BICIPITALIS </a:t>
            </a:r>
            <a:r>
              <a:rPr lang="en-GB" sz="2800" b="1" dirty="0">
                <a:latin typeface="Tahoma" panose="020B0604030504040204" pitchFamily="34" charset="0"/>
                <a:ea typeface="Tahoma" panose="020B0604030504040204" pitchFamily="34" charset="0"/>
                <a:cs typeface="Tahoma" panose="020B0604030504040204" pitchFamily="34" charset="0"/>
              </a:rPr>
              <a:t>LATERA</a:t>
            </a:r>
            <a:r>
              <a:rPr lang="sr-Latn-CS" sz="2800" b="1" dirty="0">
                <a:latin typeface="Tahoma" panose="020B0604030504040204" pitchFamily="34" charset="0"/>
                <a:ea typeface="Tahoma" panose="020B0604030504040204" pitchFamily="34" charset="0"/>
                <a:cs typeface="Tahoma" panose="020B0604030504040204" pitchFamily="34" charset="0"/>
              </a:rPr>
              <a:t>LIS</a:t>
            </a:r>
            <a:r>
              <a:rPr lang="en-GB" sz="2800" b="1" dirty="0">
                <a:latin typeface="Tahoma" panose="020B0604030504040204" pitchFamily="34" charset="0"/>
                <a:ea typeface="Tahoma" panose="020B0604030504040204" pitchFamily="34" charset="0"/>
                <a:cs typeface="Tahoma" panose="020B0604030504040204" pitchFamily="34" charset="0"/>
              </a:rPr>
              <a:t>)</a:t>
            </a:r>
            <a:endParaRPr lang="sr-Latn-CS" sz="2800" b="1" dirty="0">
              <a:latin typeface="Tahoma" panose="020B0604030504040204" pitchFamily="34" charset="0"/>
              <a:ea typeface="Tahoma" panose="020B0604030504040204" pitchFamily="34" charset="0"/>
              <a:cs typeface="Tahoma" panose="020B0604030504040204" pitchFamily="34" charset="0"/>
            </a:endParaRPr>
          </a:p>
          <a:p>
            <a:pPr eaLnBrk="1" hangingPunct="1">
              <a:buFont typeface="Wingdings" panose="05000000000000000000" pitchFamily="2" charset="2"/>
              <a:buNone/>
              <a:defRPr/>
            </a:pPr>
            <a:endParaRPr lang="sr-Latn-CS" sz="2000" dirty="0">
              <a:latin typeface="Tahoma" panose="020B0604030504040204" pitchFamily="34" charset="0"/>
              <a:ea typeface="Tahoma" panose="020B0604030504040204" pitchFamily="34" charset="0"/>
              <a:cs typeface="Tahoma" panose="020B0604030504040204" pitchFamily="34" charset="0"/>
            </a:endParaRP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 </a:t>
            </a:r>
            <a:r>
              <a:rPr lang="en-GB" sz="1800" dirty="0">
                <a:latin typeface="Tahoma" panose="020B0604030504040204" pitchFamily="34" charset="0"/>
                <a:ea typeface="Tahoma" panose="020B0604030504040204" pitchFamily="34" charset="0"/>
                <a:cs typeface="Tahoma" panose="020B0604030504040204" pitchFamily="34" charset="0"/>
              </a:rPr>
              <a:t>BORDERS </a:t>
            </a:r>
            <a:r>
              <a:rPr lang="sr-Latn-CS" sz="1800" dirty="0">
                <a:latin typeface="Tahoma" panose="020B0604030504040204" pitchFamily="34" charset="0"/>
                <a:ea typeface="Tahoma" panose="020B0604030504040204" pitchFamily="34" charset="0"/>
                <a:cs typeface="Tahoma" panose="020B0604030504040204" pitchFamily="34" charset="0"/>
              </a:rPr>
              <a:t>:</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medially</a:t>
            </a: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        </a:t>
            </a:r>
            <a:r>
              <a:rPr lang="sr-Latn-CS" sz="1800" dirty="0">
                <a:latin typeface="Tahoma" panose="020B0604030504040204" pitchFamily="34" charset="0"/>
                <a:ea typeface="Tahoma" panose="020B0604030504040204" pitchFamily="34" charset="0"/>
                <a:cs typeface="Tahoma" panose="020B0604030504040204" pitchFamily="34" charset="0"/>
              </a:rPr>
              <a:t>m. biceps brachii,</a:t>
            </a: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 laterally and superior: m. deltoideus</a:t>
            </a:r>
          </a:p>
          <a:p>
            <a:pPr eaLnBrk="1" hangingPunct="1">
              <a:buNone/>
              <a:defRPr/>
            </a:pPr>
            <a:r>
              <a:rPr lang="en-GB" sz="1800" dirty="0">
                <a:latin typeface="Tahoma" panose="020B0604030504040204" pitchFamily="34" charset="0"/>
                <a:ea typeface="Tahoma" panose="020B0604030504040204" pitchFamily="34" charset="0"/>
                <a:cs typeface="Tahoma" panose="020B0604030504040204" pitchFamily="34" charset="0"/>
              </a:rPr>
              <a:t>            laterally and inferior:   m. brachioradialis</a:t>
            </a:r>
            <a:endParaRPr lang="sr-Latn-CS" sz="1800" dirty="0">
              <a:latin typeface="Tahoma" panose="020B0604030504040204" pitchFamily="34" charset="0"/>
              <a:ea typeface="Tahoma" panose="020B0604030504040204" pitchFamily="34" charset="0"/>
              <a:cs typeface="Tahoma" panose="020B0604030504040204" pitchFamily="34" charset="0"/>
            </a:endParaRP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posteriorly</a:t>
            </a:r>
            <a:r>
              <a:rPr lang="sr-Latn-CS" sz="1800" dirty="0">
                <a:latin typeface="Tahoma" panose="020B0604030504040204" pitchFamily="34" charset="0"/>
                <a:ea typeface="Tahoma" panose="020B0604030504040204" pitchFamily="34" charset="0"/>
                <a:cs typeface="Tahoma" panose="020B0604030504040204" pitchFamily="34" charset="0"/>
              </a:rPr>
              <a:t>: </a:t>
            </a:r>
            <a:r>
              <a:rPr lang="sr-Latn-CS" sz="1800" dirty="0" err="1">
                <a:latin typeface="Tahoma" panose="020B0604030504040204" pitchFamily="34" charset="0"/>
                <a:ea typeface="Tahoma" panose="020B0604030504040204" pitchFamily="34" charset="0"/>
                <a:cs typeface="Tahoma" panose="020B0604030504040204" pitchFamily="34" charset="0"/>
              </a:rPr>
              <a:t>septum</a:t>
            </a:r>
            <a:r>
              <a:rPr lang="sr-Latn-CS" sz="1800" dirty="0">
                <a:latin typeface="Tahoma" panose="020B0604030504040204" pitchFamily="34" charset="0"/>
                <a:ea typeface="Tahoma" panose="020B0604030504040204" pitchFamily="34" charset="0"/>
                <a:cs typeface="Tahoma" panose="020B0604030504040204" pitchFamily="34" charset="0"/>
              </a:rPr>
              <a:t> </a:t>
            </a:r>
            <a:r>
              <a:rPr lang="sr-Latn-CS" sz="1800" dirty="0" err="1">
                <a:latin typeface="Tahoma" panose="020B0604030504040204" pitchFamily="34" charset="0"/>
                <a:ea typeface="Tahoma" panose="020B0604030504040204" pitchFamily="34" charset="0"/>
                <a:cs typeface="Tahoma" panose="020B0604030504040204" pitchFamily="34" charset="0"/>
              </a:rPr>
              <a:t>intermusculare</a:t>
            </a: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err="1">
                <a:latin typeface="Tahoma" panose="020B0604030504040204" pitchFamily="34" charset="0"/>
                <a:ea typeface="Tahoma" panose="020B0604030504040204" pitchFamily="34" charset="0"/>
                <a:cs typeface="Tahoma" panose="020B0604030504040204" pitchFamily="34" charset="0"/>
              </a:rPr>
              <a:t>laterale</a:t>
            </a:r>
            <a:r>
              <a:rPr lang="sr-Latn-CS" sz="1800" dirty="0">
                <a:latin typeface="Tahoma" panose="020B0604030504040204" pitchFamily="34" charset="0"/>
                <a:ea typeface="Tahoma" panose="020B0604030504040204" pitchFamily="34" charset="0"/>
                <a:cs typeface="Tahoma" panose="020B0604030504040204" pitchFamily="34" charset="0"/>
              </a:rPr>
              <a:t>,</a:t>
            </a:r>
          </a:p>
          <a:p>
            <a:pPr eaLnBrk="1" hangingPunct="1">
              <a:buFont typeface="Wingdings" panose="05000000000000000000" pitchFamily="2" charset="2"/>
              <a:buNone/>
              <a:defRPr/>
            </a:pPr>
            <a:r>
              <a:rPr lang="en-GB" sz="1800" dirty="0">
                <a:latin typeface="Tahoma" panose="020B0604030504040204" pitchFamily="34" charset="0"/>
                <a:ea typeface="Tahoma" panose="020B0604030504040204" pitchFamily="34" charset="0"/>
                <a:cs typeface="Tahoma" panose="020B0604030504040204" pitchFamily="34" charset="0"/>
              </a:rPr>
              <a:t>                  </a:t>
            </a:r>
            <a:endParaRPr lang="sr-Latn-CS" sz="1800" dirty="0">
              <a:latin typeface="Tahoma" panose="020B0604030504040204" pitchFamily="34" charset="0"/>
              <a:ea typeface="Tahoma" panose="020B0604030504040204" pitchFamily="34" charset="0"/>
              <a:cs typeface="Tahoma" panose="020B0604030504040204" pitchFamily="34" charset="0"/>
            </a:endParaRP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sr-Cyrl-R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CONTENT</a:t>
            </a: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v. </a:t>
            </a:r>
            <a:r>
              <a:rPr lang="en-GB" sz="1800" dirty="0" err="1">
                <a:latin typeface="Tahoma" panose="020B0604030504040204" pitchFamily="34" charset="0"/>
                <a:ea typeface="Tahoma" panose="020B0604030504040204" pitchFamily="34" charset="0"/>
                <a:cs typeface="Tahoma" panose="020B0604030504040204" pitchFamily="34" charset="0"/>
              </a:rPr>
              <a:t>cephalica</a:t>
            </a:r>
            <a:endParaRPr lang="sr-Latn-CS" sz="1800" dirty="0">
              <a:latin typeface="Tahoma" panose="020B0604030504040204" pitchFamily="34" charset="0"/>
              <a:ea typeface="Tahoma" panose="020B0604030504040204" pitchFamily="34" charset="0"/>
              <a:cs typeface="Tahoma" panose="020B0604030504040204" pitchFamily="34" charset="0"/>
            </a:endParaRPr>
          </a:p>
          <a:p>
            <a:pPr eaLnBrk="1" hangingPunct="1">
              <a:buFont typeface="Wingdings" panose="05000000000000000000" pitchFamily="2" charset="2"/>
              <a:buNone/>
              <a:defRPr/>
            </a:pPr>
            <a:r>
              <a:rPr lang="sr-Latn-CS" sz="1800" dirty="0">
                <a:latin typeface="Tahoma" panose="020B0604030504040204" pitchFamily="34" charset="0"/>
                <a:ea typeface="Tahoma" panose="020B0604030504040204" pitchFamily="34" charset="0"/>
                <a:cs typeface="Tahoma" panose="020B0604030504040204" pitchFamily="34" charset="0"/>
              </a:rPr>
              <a:t>                          </a:t>
            </a:r>
            <a:r>
              <a:rPr lang="en-GB" sz="1800" dirty="0">
                <a:latin typeface="Tahoma" panose="020B0604030504040204" pitchFamily="34" charset="0"/>
                <a:ea typeface="Tahoma" panose="020B0604030504040204" pitchFamily="34" charset="0"/>
                <a:cs typeface="Tahoma" panose="020B0604030504040204" pitchFamily="34" charset="0"/>
              </a:rPr>
              <a:t>terminal part of n. radialis</a:t>
            </a:r>
          </a:p>
          <a:p>
            <a:pPr eaLnBrk="1" hangingPunct="1">
              <a:buFont typeface="Wingdings" panose="05000000000000000000" pitchFamily="2" charset="2"/>
              <a:buNone/>
              <a:defRPr/>
            </a:pPr>
            <a:r>
              <a:rPr lang="en-GB" sz="1800" dirty="0">
                <a:latin typeface="Tahoma" panose="020B0604030504040204" pitchFamily="34" charset="0"/>
                <a:ea typeface="Tahoma" panose="020B0604030504040204" pitchFamily="34" charset="0"/>
                <a:cs typeface="Tahoma" panose="020B0604030504040204" pitchFamily="34" charset="0"/>
              </a:rPr>
              <a:t>                          n. </a:t>
            </a:r>
            <a:r>
              <a:rPr lang="en-GB" sz="1800" dirty="0" err="1">
                <a:latin typeface="Tahoma" panose="020B0604030504040204" pitchFamily="34" charset="0"/>
                <a:ea typeface="Tahoma" panose="020B0604030504040204" pitchFamily="34" charset="0"/>
                <a:cs typeface="Tahoma" panose="020B0604030504040204" pitchFamily="34" charset="0"/>
              </a:rPr>
              <a:t>musculocutaneus</a:t>
            </a:r>
            <a:endParaRPr lang="en-GB" sz="1800" dirty="0">
              <a:latin typeface="Tahoma" panose="020B0604030504040204" pitchFamily="34" charset="0"/>
              <a:ea typeface="Tahoma" panose="020B0604030504040204" pitchFamily="34" charset="0"/>
              <a:cs typeface="Tahoma" panose="020B0604030504040204" pitchFamily="34" charset="0"/>
            </a:endParaRPr>
          </a:p>
          <a:p>
            <a:pPr eaLnBrk="1" hangingPunct="1">
              <a:buFont typeface="Wingdings" panose="05000000000000000000" pitchFamily="2" charset="2"/>
              <a:buNone/>
              <a:defRPr/>
            </a:pPr>
            <a:r>
              <a:rPr lang="en-GB" sz="1800" dirty="0">
                <a:latin typeface="Tahoma" panose="020B0604030504040204" pitchFamily="34" charset="0"/>
                <a:ea typeface="Tahoma" panose="020B0604030504040204" pitchFamily="34" charset="0"/>
                <a:cs typeface="Tahoma" panose="020B0604030504040204" pitchFamily="34" charset="0"/>
              </a:rPr>
              <a:t>                          n. </a:t>
            </a:r>
            <a:r>
              <a:rPr lang="en-GB" sz="1800" dirty="0" err="1">
                <a:latin typeface="Tahoma" panose="020B0604030504040204" pitchFamily="34" charset="0"/>
                <a:ea typeface="Tahoma" panose="020B0604030504040204" pitchFamily="34" charset="0"/>
                <a:cs typeface="Tahoma" panose="020B0604030504040204" pitchFamily="34" charset="0"/>
              </a:rPr>
              <a:t>cutaneus</a:t>
            </a:r>
            <a:r>
              <a:rPr lang="en-GB" sz="1800" dirty="0">
                <a:latin typeface="Tahoma" panose="020B0604030504040204" pitchFamily="34" charset="0"/>
                <a:ea typeface="Tahoma" panose="020B0604030504040204" pitchFamily="34" charset="0"/>
                <a:cs typeface="Tahoma" panose="020B0604030504040204" pitchFamily="34" charset="0"/>
              </a:rPr>
              <a:t> antebrachia lateralis</a:t>
            </a:r>
          </a:p>
          <a:p>
            <a:pPr eaLnBrk="1" hangingPunct="1">
              <a:buFont typeface="Wingdings" panose="05000000000000000000" pitchFamily="2" charset="2"/>
              <a:buNone/>
              <a:defRPr/>
            </a:pPr>
            <a:r>
              <a:rPr lang="en-GB" sz="1800" dirty="0">
                <a:latin typeface="Tahoma" panose="020B0604030504040204" pitchFamily="34" charset="0"/>
                <a:ea typeface="Tahoma" panose="020B0604030504040204" pitchFamily="34" charset="0"/>
                <a:cs typeface="Tahoma" panose="020B0604030504040204" pitchFamily="34" charset="0"/>
              </a:rPr>
              <a:t>                          </a:t>
            </a:r>
            <a:endParaRPr lang="en-US" sz="1800" dirty="0">
              <a:latin typeface="Tahoma" panose="020B0604030504040204" pitchFamily="34" charset="0"/>
              <a:ea typeface="Tahoma" panose="020B0604030504040204" pitchFamily="34" charset="0"/>
              <a:cs typeface="Tahoma" panose="020B0604030504040204" pitchFamily="34" charset="0"/>
            </a:endParaRPr>
          </a:p>
        </p:txBody>
      </p:sp>
      <p:pic>
        <p:nvPicPr>
          <p:cNvPr id="5" name="Picture 4">
            <a:extLst>
              <a:ext uri="{FF2B5EF4-FFF2-40B4-BE49-F238E27FC236}">
                <a16:creationId xmlns:a16="http://schemas.microsoft.com/office/drawing/2014/main" id="{FDC507E7-AB7C-D355-A8E7-58B892C38742}"/>
              </a:ext>
            </a:extLst>
          </p:cNvPr>
          <p:cNvPicPr>
            <a:picLocks noChangeAspect="1"/>
          </p:cNvPicPr>
          <p:nvPr/>
        </p:nvPicPr>
        <p:blipFill>
          <a:blip r:embed="rId2"/>
          <a:stretch>
            <a:fillRect/>
          </a:stretch>
        </p:blipFill>
        <p:spPr>
          <a:xfrm>
            <a:off x="5556142" y="1752644"/>
            <a:ext cx="3569990" cy="4549560"/>
          </a:xfrm>
          <a:prstGeom prst="rect">
            <a:avLst/>
          </a:prstGeom>
        </p:spPr>
      </p:pic>
    </p:spTree>
    <p:extLst>
      <p:ext uri="{BB962C8B-B14F-4D97-AF65-F5344CB8AC3E}">
        <p14:creationId xmlns:p14="http://schemas.microsoft.com/office/powerpoint/2010/main" val="19142576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762100" y="304882"/>
            <a:ext cx="8153185" cy="523220"/>
          </a:xfrm>
          <a:prstGeom prst="rect">
            <a:avLst/>
          </a:prstGeom>
          <a:noFill/>
        </p:spPr>
        <p:txBody>
          <a:bodyPr wrap="square">
            <a:spAutoFit/>
          </a:bodyPr>
          <a:lstStyle/>
          <a:p>
            <a:pPr eaLnBrk="1" hangingPunct="1">
              <a:buNone/>
              <a:defRPr/>
            </a:pPr>
            <a:r>
              <a:rPr lang="en-GB" sz="2800" b="1" dirty="0">
                <a:solidFill>
                  <a:srgbClr val="FF0000"/>
                </a:solidFill>
              </a:rPr>
              <a:t>Muscles of Arm (Posterior compartment)</a:t>
            </a:r>
            <a:endParaRPr lang="sr-Latn-CS" altLang="en-US" sz="2800" b="1" dirty="0">
              <a:solidFill>
                <a:srgbClr val="FF0000"/>
              </a:solidFill>
              <a:effectLst>
                <a:outerShdw blurRad="38100" dist="38100" dir="2700000" algn="tl">
                  <a:srgbClr val="C0C0C0"/>
                </a:outerShdw>
              </a:effectLst>
            </a:endParaRPr>
          </a:p>
        </p:txBody>
      </p:sp>
      <p:pic>
        <p:nvPicPr>
          <p:cNvPr id="7" name="Picture 6">
            <a:extLst>
              <a:ext uri="{FF2B5EF4-FFF2-40B4-BE49-F238E27FC236}">
                <a16:creationId xmlns:a16="http://schemas.microsoft.com/office/drawing/2014/main" id="{11C477F3-2B37-5CF2-10B7-5CFDA023349E}"/>
              </a:ext>
            </a:extLst>
          </p:cNvPr>
          <p:cNvPicPr>
            <a:picLocks noChangeAspect="1"/>
          </p:cNvPicPr>
          <p:nvPr/>
        </p:nvPicPr>
        <p:blipFill>
          <a:blip r:embed="rId2"/>
          <a:stretch>
            <a:fillRect/>
          </a:stretch>
        </p:blipFill>
        <p:spPr>
          <a:xfrm>
            <a:off x="228713" y="914466"/>
            <a:ext cx="8686572" cy="2735829"/>
          </a:xfrm>
          <a:prstGeom prst="rect">
            <a:avLst/>
          </a:prstGeom>
        </p:spPr>
      </p:pic>
    </p:spTree>
    <p:extLst>
      <p:ext uri="{BB962C8B-B14F-4D97-AF65-F5344CB8AC3E}">
        <p14:creationId xmlns:p14="http://schemas.microsoft.com/office/powerpoint/2010/main" val="228413315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209862" y="144960"/>
            <a:ext cx="4114692" cy="523220"/>
          </a:xfrm>
          <a:prstGeom prst="rect">
            <a:avLst/>
          </a:prstGeom>
          <a:noFill/>
        </p:spPr>
        <p:txBody>
          <a:bodyPr wrap="square">
            <a:spAutoFit/>
          </a:bodyPr>
          <a:lstStyle/>
          <a:p>
            <a:pPr eaLnBrk="1" hangingPunct="1">
              <a:buNone/>
              <a:defRPr/>
            </a:pPr>
            <a:r>
              <a:rPr lang="en-GB" sz="2800" b="1" dirty="0">
                <a:solidFill>
                  <a:srgbClr val="FF0000"/>
                </a:solidFill>
              </a:rPr>
              <a:t>M. TRICEPS BRACHI</a:t>
            </a:r>
            <a:endParaRPr lang="sr-Latn-CS" altLang="en-US" sz="2800" b="1" dirty="0">
              <a:solidFill>
                <a:srgbClr val="FF0000"/>
              </a:solidFill>
              <a:effectLst>
                <a:outerShdw blurRad="38100" dist="38100" dir="2700000" algn="tl">
                  <a:srgbClr val="C0C0C0"/>
                </a:outerShdw>
              </a:effectLst>
            </a:endParaRPr>
          </a:p>
        </p:txBody>
      </p:sp>
      <p:pic>
        <p:nvPicPr>
          <p:cNvPr id="7" name="Picture 6">
            <a:extLst>
              <a:ext uri="{FF2B5EF4-FFF2-40B4-BE49-F238E27FC236}">
                <a16:creationId xmlns:a16="http://schemas.microsoft.com/office/drawing/2014/main" id="{11C477F3-2B37-5CF2-10B7-5CFDA023349E}"/>
              </a:ext>
            </a:extLst>
          </p:cNvPr>
          <p:cNvPicPr>
            <a:picLocks noChangeAspect="1"/>
          </p:cNvPicPr>
          <p:nvPr/>
        </p:nvPicPr>
        <p:blipFill rotWithShape="1">
          <a:blip r:embed="rId2"/>
          <a:srcRect b="30370"/>
          <a:stretch/>
        </p:blipFill>
        <p:spPr>
          <a:xfrm>
            <a:off x="228713" y="609674"/>
            <a:ext cx="8686572" cy="1904950"/>
          </a:xfrm>
          <a:prstGeom prst="rect">
            <a:avLst/>
          </a:prstGeom>
        </p:spPr>
      </p:pic>
      <p:pic>
        <p:nvPicPr>
          <p:cNvPr id="3" name="Picture 4">
            <a:extLst>
              <a:ext uri="{FF2B5EF4-FFF2-40B4-BE49-F238E27FC236}">
                <a16:creationId xmlns:a16="http://schemas.microsoft.com/office/drawing/2014/main" id="{05723A67-F5BB-755C-7E2B-1FE3CCE3D5FD}"/>
              </a:ext>
            </a:extLst>
          </p:cNvPr>
          <p:cNvPicPr>
            <a:picLocks noChangeAspect="1" noChangeArrowheads="1"/>
          </p:cNvPicPr>
          <p:nvPr/>
        </p:nvPicPr>
        <p:blipFill>
          <a:blip r:embed="rId3" cstate="print"/>
          <a:srcRect l="8896" r="38164" b="37549"/>
          <a:stretch>
            <a:fillRect/>
          </a:stretch>
        </p:blipFill>
        <p:spPr bwMode="auto">
          <a:xfrm>
            <a:off x="4429007" y="2667020"/>
            <a:ext cx="4638675" cy="4111625"/>
          </a:xfrm>
          <a:prstGeom prst="rect">
            <a:avLst/>
          </a:prstGeom>
          <a:noFill/>
          <a:ln w="9525">
            <a:noFill/>
            <a:bevel/>
            <a:headEnd/>
            <a:tailEnd/>
          </a:ln>
          <a:effectLst/>
        </p:spPr>
      </p:pic>
      <p:pic>
        <p:nvPicPr>
          <p:cNvPr id="5" name="Picture 4">
            <a:extLst>
              <a:ext uri="{FF2B5EF4-FFF2-40B4-BE49-F238E27FC236}">
                <a16:creationId xmlns:a16="http://schemas.microsoft.com/office/drawing/2014/main" id="{BD3B019D-BBA3-2291-F4A5-C0F9BE639F12}"/>
              </a:ext>
            </a:extLst>
          </p:cNvPr>
          <p:cNvPicPr>
            <a:picLocks noChangeAspect="1"/>
          </p:cNvPicPr>
          <p:nvPr/>
        </p:nvPicPr>
        <p:blipFill>
          <a:blip r:embed="rId4"/>
          <a:stretch>
            <a:fillRect/>
          </a:stretch>
        </p:blipFill>
        <p:spPr>
          <a:xfrm>
            <a:off x="109715" y="2899371"/>
            <a:ext cx="4200293" cy="3849225"/>
          </a:xfrm>
          <a:prstGeom prst="rect">
            <a:avLst/>
          </a:prstGeom>
        </p:spPr>
      </p:pic>
    </p:spTree>
    <p:extLst>
      <p:ext uri="{BB962C8B-B14F-4D97-AF65-F5344CB8AC3E}">
        <p14:creationId xmlns:p14="http://schemas.microsoft.com/office/powerpoint/2010/main" val="544308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BE2C2D-C40E-0B24-6089-375A09DA6879}"/>
              </a:ext>
            </a:extLst>
          </p:cNvPr>
          <p:cNvSpPr>
            <a:spLocks noGrp="1"/>
          </p:cNvSpPr>
          <p:nvPr>
            <p:ph sz="half" idx="2"/>
          </p:nvPr>
        </p:nvSpPr>
        <p:spPr>
          <a:xfrm>
            <a:off x="-30420" y="838268"/>
            <a:ext cx="4251971" cy="4190890"/>
          </a:xfrm>
        </p:spPr>
        <p:txBody>
          <a:bodyPr/>
          <a:lstStyle/>
          <a:p>
            <a:r>
              <a:rPr lang="en-GB" sz="1600" dirty="0"/>
              <a:t>The pectoralis major is a large, fan-shaped muscle that covers the superior part of the thorax</a:t>
            </a:r>
          </a:p>
          <a:p>
            <a:r>
              <a:rPr lang="en-GB" sz="1600" dirty="0"/>
              <a:t>It has clavicular and sternocostal heads. The sternocostal head is much larger, and its lateral border forms the muscular mass that makes up most of the anterior wall of the axilla. Its inferior border forms the anterior axillary fold </a:t>
            </a:r>
          </a:p>
          <a:p>
            <a:r>
              <a:rPr lang="en-GB" sz="1600" dirty="0"/>
              <a:t>The pectoralis major and adjacent deltoid muscles form the narrow deltopectoral groove, in which the cephalic vein runs.</a:t>
            </a:r>
          </a:p>
          <a:p>
            <a:r>
              <a:rPr lang="en-GB" sz="1600" dirty="0"/>
              <a:t> The muscles diverge slightly from each other superiorly and, along with the clavicle, form the clavipectoral (deltopectoral) triangle.</a:t>
            </a:r>
          </a:p>
        </p:txBody>
      </p:sp>
      <p:pic>
        <p:nvPicPr>
          <p:cNvPr id="7" name="Picture 4">
            <a:extLst>
              <a:ext uri="{FF2B5EF4-FFF2-40B4-BE49-F238E27FC236}">
                <a16:creationId xmlns:a16="http://schemas.microsoft.com/office/drawing/2014/main" id="{C3F5092F-F488-9E52-8EA4-582F55DDA21C}"/>
              </a:ext>
            </a:extLst>
          </p:cNvPr>
          <p:cNvPicPr>
            <a:picLocks noGrp="1" noChangeAspect="1" noChangeArrowheads="1"/>
          </p:cNvPicPr>
          <p:nvPr>
            <p:ph sz="quarter" idx="4"/>
          </p:nvPr>
        </p:nvPicPr>
        <p:blipFill>
          <a:blip r:embed="rId2" cstate="print"/>
          <a:srcRect l="7982" r="37869" b="38387"/>
          <a:stretch>
            <a:fillRect/>
          </a:stretch>
        </p:blipFill>
        <p:spPr bwMode="auto">
          <a:xfrm>
            <a:off x="4362708" y="914466"/>
            <a:ext cx="4643056" cy="3962296"/>
          </a:xfrm>
          <a:prstGeom prst="rect">
            <a:avLst/>
          </a:prstGeom>
          <a:noFill/>
          <a:ln w="9525">
            <a:noFill/>
            <a:miter lim="800000"/>
            <a:headEnd/>
            <a:tailEnd/>
          </a:ln>
        </p:spPr>
      </p:pic>
      <p:sp>
        <p:nvSpPr>
          <p:cNvPr id="10" name="TextBox 9">
            <a:extLst>
              <a:ext uri="{FF2B5EF4-FFF2-40B4-BE49-F238E27FC236}">
                <a16:creationId xmlns:a16="http://schemas.microsoft.com/office/drawing/2014/main" id="{DAF9242F-A793-8060-FE61-8DE836BE3166}"/>
              </a:ext>
            </a:extLst>
          </p:cNvPr>
          <p:cNvSpPr txBox="1"/>
          <p:nvPr/>
        </p:nvSpPr>
        <p:spPr>
          <a:xfrm>
            <a:off x="2743128" y="179385"/>
            <a:ext cx="4572000" cy="523220"/>
          </a:xfrm>
          <a:prstGeom prst="rect">
            <a:avLst/>
          </a:prstGeom>
          <a:noFill/>
        </p:spPr>
        <p:txBody>
          <a:bodyPr wrap="square">
            <a:spAutoFit/>
          </a:bodyPr>
          <a:lstStyle/>
          <a:p>
            <a:r>
              <a:rPr lang="en-GB" altLang="en-US" sz="2800" dirty="0">
                <a:solidFill>
                  <a:srgbClr val="FF0000"/>
                </a:solidFill>
                <a:effectLst>
                  <a:outerShdw blurRad="38100" dist="38100" dir="2700000" algn="tl">
                    <a:srgbClr val="C0C0C0"/>
                  </a:outerShdw>
                </a:effectLst>
              </a:rPr>
              <a:t>M. PECTORALIS MAJOR</a:t>
            </a:r>
            <a:endParaRPr lang="en-GB" sz="2800" dirty="0"/>
          </a:p>
        </p:txBody>
      </p:sp>
      <p:pic>
        <p:nvPicPr>
          <p:cNvPr id="12" name="Picture 11">
            <a:extLst>
              <a:ext uri="{FF2B5EF4-FFF2-40B4-BE49-F238E27FC236}">
                <a16:creationId xmlns:a16="http://schemas.microsoft.com/office/drawing/2014/main" id="{E346A16E-C001-8515-B33F-5CDC2B51835B}"/>
              </a:ext>
            </a:extLst>
          </p:cNvPr>
          <p:cNvPicPr>
            <a:picLocks noChangeAspect="1"/>
          </p:cNvPicPr>
          <p:nvPr/>
        </p:nvPicPr>
        <p:blipFill>
          <a:blip r:embed="rId3"/>
          <a:stretch>
            <a:fillRect/>
          </a:stretch>
        </p:blipFill>
        <p:spPr>
          <a:xfrm>
            <a:off x="1524080" y="5181554"/>
            <a:ext cx="5387807" cy="1333616"/>
          </a:xfrm>
          <a:prstGeom prst="rect">
            <a:avLst/>
          </a:prstGeom>
        </p:spPr>
      </p:pic>
    </p:spTree>
    <p:extLst>
      <p:ext uri="{BB962C8B-B14F-4D97-AF65-F5344CB8AC3E}">
        <p14:creationId xmlns:p14="http://schemas.microsoft.com/office/powerpoint/2010/main" val="40291477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209862" y="144960"/>
            <a:ext cx="4114692" cy="523220"/>
          </a:xfrm>
          <a:prstGeom prst="rect">
            <a:avLst/>
          </a:prstGeom>
          <a:noFill/>
        </p:spPr>
        <p:txBody>
          <a:bodyPr wrap="square">
            <a:spAutoFit/>
          </a:bodyPr>
          <a:lstStyle/>
          <a:p>
            <a:pPr eaLnBrk="1" hangingPunct="1">
              <a:buNone/>
              <a:defRPr/>
            </a:pPr>
            <a:r>
              <a:rPr lang="en-GB" sz="2800" b="1" dirty="0">
                <a:solidFill>
                  <a:srgbClr val="FF0000"/>
                </a:solidFill>
              </a:rPr>
              <a:t>M. TRICEPS BRACHI</a:t>
            </a:r>
            <a:endParaRPr lang="sr-Latn-CS" altLang="en-US" sz="2800" b="1" dirty="0">
              <a:solidFill>
                <a:srgbClr val="FF0000"/>
              </a:solidFill>
              <a:effectLst>
                <a:outerShdw blurRad="38100" dist="38100" dir="2700000" algn="tl">
                  <a:srgbClr val="C0C0C0"/>
                </a:outerShdw>
              </a:effectLst>
            </a:endParaRPr>
          </a:p>
        </p:txBody>
      </p:sp>
      <p:pic>
        <p:nvPicPr>
          <p:cNvPr id="3" name="Picture 4">
            <a:extLst>
              <a:ext uri="{FF2B5EF4-FFF2-40B4-BE49-F238E27FC236}">
                <a16:creationId xmlns:a16="http://schemas.microsoft.com/office/drawing/2014/main" id="{05723A67-F5BB-755C-7E2B-1FE3CCE3D5FD}"/>
              </a:ext>
            </a:extLst>
          </p:cNvPr>
          <p:cNvPicPr>
            <a:picLocks noChangeAspect="1" noChangeArrowheads="1"/>
          </p:cNvPicPr>
          <p:nvPr/>
        </p:nvPicPr>
        <p:blipFill>
          <a:blip r:embed="rId2" cstate="print"/>
          <a:srcRect l="8896" r="38164" b="37549"/>
          <a:stretch>
            <a:fillRect/>
          </a:stretch>
        </p:blipFill>
        <p:spPr bwMode="auto">
          <a:xfrm>
            <a:off x="4343406" y="1143060"/>
            <a:ext cx="4638675" cy="4111625"/>
          </a:xfrm>
          <a:prstGeom prst="rect">
            <a:avLst/>
          </a:prstGeom>
          <a:noFill/>
          <a:ln w="9525">
            <a:noFill/>
            <a:bevel/>
            <a:headEnd/>
            <a:tailEnd/>
          </a:ln>
          <a:effectLst/>
        </p:spPr>
      </p:pic>
      <p:sp>
        <p:nvSpPr>
          <p:cNvPr id="4" name="TextBox 3">
            <a:extLst>
              <a:ext uri="{FF2B5EF4-FFF2-40B4-BE49-F238E27FC236}">
                <a16:creationId xmlns:a16="http://schemas.microsoft.com/office/drawing/2014/main" id="{ACF2A4A7-4232-CB82-825E-DC765B5BB07A}"/>
              </a:ext>
            </a:extLst>
          </p:cNvPr>
          <p:cNvSpPr txBox="1"/>
          <p:nvPr/>
        </p:nvSpPr>
        <p:spPr>
          <a:xfrm>
            <a:off x="228714" y="976591"/>
            <a:ext cx="4572000" cy="4524315"/>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Because its </a:t>
            </a:r>
            <a:r>
              <a:rPr lang="en-GB" sz="1600" b="1" dirty="0">
                <a:latin typeface="+mn-lt"/>
              </a:rPr>
              <a:t>long head </a:t>
            </a:r>
            <a:r>
              <a:rPr lang="en-GB" sz="1600" dirty="0">
                <a:latin typeface="+mn-lt"/>
              </a:rPr>
              <a:t>crosses the glenohumeral joint, the triceps helps stabilize the adducted glenohumeral joint by serving as a shunt muscle, resisting inferior displacement of the head of the humerus. The long head also aids in extension and adduction of the arm, but it is the least active head. </a:t>
            </a:r>
          </a:p>
          <a:p>
            <a:pPr marL="285750" indent="-285750">
              <a:buFont typeface="Arial" panose="020B0604020202020204" pitchFamily="34" charset="0"/>
              <a:buChar char="•"/>
            </a:pPr>
            <a:r>
              <a:rPr lang="en-GB" sz="1600" dirty="0">
                <a:latin typeface="+mn-lt"/>
              </a:rPr>
              <a:t>The </a:t>
            </a:r>
            <a:r>
              <a:rPr lang="en-GB" sz="1600" b="1" dirty="0">
                <a:latin typeface="+mn-lt"/>
              </a:rPr>
              <a:t>medial head </a:t>
            </a:r>
            <a:r>
              <a:rPr lang="en-GB" sz="1600" dirty="0">
                <a:latin typeface="+mn-lt"/>
              </a:rPr>
              <a:t>is the workhorse of forearm extension, active at all speeds and in the presence or absence of resistance. </a:t>
            </a:r>
          </a:p>
          <a:p>
            <a:pPr marL="285750" indent="-285750">
              <a:buFont typeface="Arial" panose="020B0604020202020204" pitchFamily="34" charset="0"/>
              <a:buChar char="•"/>
            </a:pPr>
            <a:r>
              <a:rPr lang="en-GB" sz="1600" dirty="0">
                <a:latin typeface="+mn-lt"/>
              </a:rPr>
              <a:t>The </a:t>
            </a:r>
            <a:r>
              <a:rPr lang="en-GB" sz="1600" b="1" dirty="0">
                <a:latin typeface="+mn-lt"/>
              </a:rPr>
              <a:t>lateral hea</a:t>
            </a:r>
            <a:r>
              <a:rPr lang="en-GB" sz="1600" dirty="0">
                <a:latin typeface="+mn-lt"/>
              </a:rPr>
              <a:t>d is the strongest but is it recruited into activity primarily against resistance. </a:t>
            </a:r>
          </a:p>
          <a:p>
            <a:pPr marL="285750" indent="-285750">
              <a:buFont typeface="Arial" panose="020B0604020202020204" pitchFamily="34" charset="0"/>
              <a:buChar char="•"/>
            </a:pPr>
            <a:r>
              <a:rPr lang="en-GB" sz="1600" dirty="0">
                <a:latin typeface="+mn-lt"/>
              </a:rPr>
              <a:t>Just proximal to the distal attachment of the triceps is a friction-reducing </a:t>
            </a:r>
            <a:r>
              <a:rPr lang="en-GB" sz="1600" dirty="0" err="1">
                <a:latin typeface="+mn-lt"/>
              </a:rPr>
              <a:t>subtendinous</a:t>
            </a:r>
            <a:r>
              <a:rPr lang="en-GB" sz="1600" dirty="0">
                <a:latin typeface="+mn-lt"/>
              </a:rPr>
              <a:t> olecranon bursa, between the triceps tendon and the olecranon.</a:t>
            </a:r>
          </a:p>
        </p:txBody>
      </p:sp>
      <p:pic>
        <p:nvPicPr>
          <p:cNvPr id="9" name="Picture 8">
            <a:extLst>
              <a:ext uri="{FF2B5EF4-FFF2-40B4-BE49-F238E27FC236}">
                <a16:creationId xmlns:a16="http://schemas.microsoft.com/office/drawing/2014/main" id="{D810738D-7150-FBB3-63B6-2CA7C4F31386}"/>
              </a:ext>
            </a:extLst>
          </p:cNvPr>
          <p:cNvPicPr>
            <a:picLocks noChangeAspect="1"/>
          </p:cNvPicPr>
          <p:nvPr/>
        </p:nvPicPr>
        <p:blipFill>
          <a:blip r:embed="rId3"/>
          <a:stretch>
            <a:fillRect/>
          </a:stretch>
        </p:blipFill>
        <p:spPr>
          <a:xfrm>
            <a:off x="1219288" y="5500906"/>
            <a:ext cx="6349802" cy="1184935"/>
          </a:xfrm>
          <a:prstGeom prst="rect">
            <a:avLst/>
          </a:prstGeom>
        </p:spPr>
      </p:pic>
    </p:spTree>
    <p:extLst>
      <p:ext uri="{BB962C8B-B14F-4D97-AF65-F5344CB8AC3E}">
        <p14:creationId xmlns:p14="http://schemas.microsoft.com/office/powerpoint/2010/main" val="34106998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2819446" y="228684"/>
            <a:ext cx="4114692" cy="523220"/>
          </a:xfrm>
          <a:prstGeom prst="rect">
            <a:avLst/>
          </a:prstGeom>
          <a:noFill/>
        </p:spPr>
        <p:txBody>
          <a:bodyPr wrap="square">
            <a:spAutoFit/>
          </a:bodyPr>
          <a:lstStyle/>
          <a:p>
            <a:pPr eaLnBrk="1" hangingPunct="1">
              <a:buNone/>
              <a:defRPr/>
            </a:pPr>
            <a:r>
              <a:rPr lang="en-GB" sz="2800" b="1" dirty="0">
                <a:solidFill>
                  <a:srgbClr val="FF0000"/>
                </a:solidFill>
              </a:rPr>
              <a:t>M. ANCONEUS</a:t>
            </a:r>
            <a:endParaRPr lang="sr-Latn-CS" altLang="en-US" sz="2800" b="1" dirty="0">
              <a:solidFill>
                <a:srgbClr val="FF0000"/>
              </a:solidFill>
              <a:effectLst>
                <a:outerShdw blurRad="38100" dist="38100" dir="2700000" algn="tl">
                  <a:srgbClr val="C0C0C0"/>
                </a:outerShdw>
              </a:effectLst>
            </a:endParaRPr>
          </a:p>
        </p:txBody>
      </p:sp>
      <p:pic>
        <p:nvPicPr>
          <p:cNvPr id="7" name="Picture 6">
            <a:extLst>
              <a:ext uri="{FF2B5EF4-FFF2-40B4-BE49-F238E27FC236}">
                <a16:creationId xmlns:a16="http://schemas.microsoft.com/office/drawing/2014/main" id="{11C477F3-2B37-5CF2-10B7-5CFDA023349E}"/>
              </a:ext>
            </a:extLst>
          </p:cNvPr>
          <p:cNvPicPr>
            <a:picLocks noChangeAspect="1"/>
          </p:cNvPicPr>
          <p:nvPr/>
        </p:nvPicPr>
        <p:blipFill rotWithShape="1">
          <a:blip r:embed="rId2"/>
          <a:srcRect b="80875"/>
          <a:stretch/>
        </p:blipFill>
        <p:spPr>
          <a:xfrm>
            <a:off x="213511" y="727112"/>
            <a:ext cx="8686572" cy="523220"/>
          </a:xfrm>
          <a:prstGeom prst="rect">
            <a:avLst/>
          </a:prstGeom>
        </p:spPr>
      </p:pic>
      <p:pic>
        <p:nvPicPr>
          <p:cNvPr id="2" name="Picture 1">
            <a:extLst>
              <a:ext uri="{FF2B5EF4-FFF2-40B4-BE49-F238E27FC236}">
                <a16:creationId xmlns:a16="http://schemas.microsoft.com/office/drawing/2014/main" id="{25EFAD67-4B46-69BB-6AD3-ED711790F48B}"/>
              </a:ext>
            </a:extLst>
          </p:cNvPr>
          <p:cNvPicPr>
            <a:picLocks noChangeAspect="1"/>
          </p:cNvPicPr>
          <p:nvPr/>
        </p:nvPicPr>
        <p:blipFill rotWithShape="1">
          <a:blip r:embed="rId2"/>
          <a:srcRect t="70823"/>
          <a:stretch/>
        </p:blipFill>
        <p:spPr>
          <a:xfrm>
            <a:off x="213511" y="1278250"/>
            <a:ext cx="8686572" cy="798246"/>
          </a:xfrm>
          <a:prstGeom prst="rect">
            <a:avLst/>
          </a:prstGeom>
        </p:spPr>
      </p:pic>
      <p:pic>
        <p:nvPicPr>
          <p:cNvPr id="3" name="Picture 4">
            <a:extLst>
              <a:ext uri="{FF2B5EF4-FFF2-40B4-BE49-F238E27FC236}">
                <a16:creationId xmlns:a16="http://schemas.microsoft.com/office/drawing/2014/main" id="{C471B6F9-24A9-668B-4A04-69C38F1F6F1F}"/>
              </a:ext>
            </a:extLst>
          </p:cNvPr>
          <p:cNvPicPr>
            <a:picLocks noChangeAspect="1" noChangeArrowheads="1"/>
          </p:cNvPicPr>
          <p:nvPr/>
        </p:nvPicPr>
        <p:blipFill>
          <a:blip r:embed="rId3" cstate="print"/>
          <a:srcRect l="8896" r="38164" b="37549"/>
          <a:stretch>
            <a:fillRect/>
          </a:stretch>
        </p:blipFill>
        <p:spPr bwMode="auto">
          <a:xfrm>
            <a:off x="4343406" y="2104414"/>
            <a:ext cx="4638675" cy="4111625"/>
          </a:xfrm>
          <a:prstGeom prst="rect">
            <a:avLst/>
          </a:prstGeom>
          <a:noFill/>
          <a:ln w="9525">
            <a:noFill/>
            <a:bevel/>
            <a:headEnd/>
            <a:tailEnd/>
          </a:ln>
          <a:effectLst/>
        </p:spPr>
      </p:pic>
      <p:pic>
        <p:nvPicPr>
          <p:cNvPr id="5" name="Picture 4">
            <a:extLst>
              <a:ext uri="{FF2B5EF4-FFF2-40B4-BE49-F238E27FC236}">
                <a16:creationId xmlns:a16="http://schemas.microsoft.com/office/drawing/2014/main" id="{065B5F50-5253-0420-77F9-284D7001DF7D}"/>
              </a:ext>
            </a:extLst>
          </p:cNvPr>
          <p:cNvPicPr>
            <a:picLocks noChangeAspect="1"/>
          </p:cNvPicPr>
          <p:nvPr/>
        </p:nvPicPr>
        <p:blipFill>
          <a:blip r:embed="rId4"/>
          <a:stretch>
            <a:fillRect/>
          </a:stretch>
        </p:blipFill>
        <p:spPr>
          <a:xfrm>
            <a:off x="609704" y="2076496"/>
            <a:ext cx="2865231" cy="3435623"/>
          </a:xfrm>
          <a:prstGeom prst="rect">
            <a:avLst/>
          </a:prstGeom>
        </p:spPr>
      </p:pic>
      <p:sp>
        <p:nvSpPr>
          <p:cNvPr id="9" name="TextBox 8">
            <a:extLst>
              <a:ext uri="{FF2B5EF4-FFF2-40B4-BE49-F238E27FC236}">
                <a16:creationId xmlns:a16="http://schemas.microsoft.com/office/drawing/2014/main" id="{EFF459B1-9A69-F32C-EC5B-BC94BB4585D7}"/>
              </a:ext>
            </a:extLst>
          </p:cNvPr>
          <p:cNvSpPr txBox="1"/>
          <p:nvPr/>
        </p:nvSpPr>
        <p:spPr>
          <a:xfrm>
            <a:off x="249101" y="5609692"/>
            <a:ext cx="4572000" cy="1077218"/>
          </a:xfrm>
          <a:prstGeom prst="rect">
            <a:avLst/>
          </a:prstGeom>
          <a:noFill/>
        </p:spPr>
        <p:txBody>
          <a:bodyPr wrap="square">
            <a:spAutoFit/>
          </a:bodyPr>
          <a:lstStyle/>
          <a:p>
            <a:r>
              <a:rPr lang="en-GB" sz="1600" dirty="0">
                <a:latin typeface="+mn-lt"/>
              </a:rPr>
              <a:t>The </a:t>
            </a:r>
            <a:r>
              <a:rPr lang="en-GB" sz="1600" dirty="0" err="1">
                <a:latin typeface="+mn-lt"/>
              </a:rPr>
              <a:t>anconeus</a:t>
            </a:r>
            <a:r>
              <a:rPr lang="en-GB" sz="1600" dirty="0">
                <a:latin typeface="+mn-lt"/>
              </a:rPr>
              <a:t> is a small, triangular muscle on the posterolateral aspect of the elbow, usually partially blended (continuous) with the medial head of the triceps muscle</a:t>
            </a:r>
          </a:p>
        </p:txBody>
      </p:sp>
    </p:spTree>
    <p:extLst>
      <p:ext uri="{BB962C8B-B14F-4D97-AF65-F5344CB8AC3E}">
        <p14:creationId xmlns:p14="http://schemas.microsoft.com/office/powerpoint/2010/main" val="61551029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468313" y="0"/>
            <a:ext cx="8229600" cy="561975"/>
          </a:xfrm>
        </p:spPr>
        <p:txBody>
          <a:bodyPr/>
          <a:lstStyle/>
          <a:p>
            <a:r>
              <a:rPr lang="en-GB" altLang="en-US" sz="2400" b="1" dirty="0">
                <a:solidFill>
                  <a:srgbClr val="FF0000"/>
                </a:solidFill>
                <a:latin typeface="Book Antiqua" pitchFamily="18" charset="0"/>
              </a:rPr>
              <a:t>MUSCLES OF THE FOREARM</a:t>
            </a:r>
            <a:endParaRPr lang="en-US" sz="2400" b="1" dirty="0">
              <a:solidFill>
                <a:srgbClr val="FF0000"/>
              </a:solidFill>
              <a:latin typeface="Book Antiqua" pitchFamily="18" charset="0"/>
            </a:endParaRPr>
          </a:p>
        </p:txBody>
      </p:sp>
      <p:sp>
        <p:nvSpPr>
          <p:cNvPr id="29699" name="Rectangle 3"/>
          <p:cNvSpPr>
            <a:spLocks noGrp="1" noChangeArrowheads="1"/>
          </p:cNvSpPr>
          <p:nvPr>
            <p:ph type="body" sz="half" idx="4294967295"/>
          </p:nvPr>
        </p:nvSpPr>
        <p:spPr>
          <a:xfrm>
            <a:off x="109538" y="1770063"/>
            <a:ext cx="4643437" cy="4897437"/>
          </a:xfrm>
        </p:spPr>
        <p:txBody>
          <a:bodyPr/>
          <a:lstStyle/>
          <a:p>
            <a:pPr>
              <a:lnSpc>
                <a:spcPct val="80000"/>
              </a:lnSpc>
              <a:buFontTx/>
              <a:buNone/>
            </a:pPr>
            <a:endParaRPr lang="en-US" altLang="en-US" sz="1800" b="1" dirty="0">
              <a:latin typeface="Book Antiqua" pitchFamily="18" charset="0"/>
            </a:endParaRPr>
          </a:p>
          <a:p>
            <a:pPr>
              <a:lnSpc>
                <a:spcPct val="80000"/>
              </a:lnSpc>
              <a:buFontTx/>
              <a:buNone/>
            </a:pPr>
            <a:r>
              <a:rPr lang="en-US" altLang="en-US" sz="1800" b="1" dirty="0">
                <a:latin typeface="Book Antiqua" pitchFamily="18" charset="0"/>
              </a:rPr>
              <a:t>	</a:t>
            </a:r>
            <a:r>
              <a:rPr lang="en-GB" altLang="en-US" sz="1800" b="1" u="sng" dirty="0">
                <a:latin typeface="Book Antiqua" pitchFamily="18" charset="0"/>
              </a:rPr>
              <a:t>Superficial layer</a:t>
            </a:r>
            <a:endParaRPr lang="sr-Cyrl-CS" altLang="en-US" sz="1800" b="1" u="sng" dirty="0">
              <a:latin typeface="Book Antiqua" pitchFamily="18" charset="0"/>
            </a:endParaRPr>
          </a:p>
          <a:p>
            <a:pPr>
              <a:lnSpc>
                <a:spcPct val="80000"/>
              </a:lnSpc>
              <a:buFontTx/>
              <a:buNone/>
            </a:pPr>
            <a:endParaRPr lang="en-US" altLang="en-US" sz="1800" u="sng" dirty="0">
              <a:latin typeface="Book Antiqua" pitchFamily="18" charset="0"/>
            </a:endParaRPr>
          </a:p>
          <a:p>
            <a:pPr>
              <a:lnSpc>
                <a:spcPct val="80000"/>
              </a:lnSpc>
              <a:buFontTx/>
              <a:buNone/>
            </a:pPr>
            <a:r>
              <a:rPr lang="en-US" altLang="en-US" sz="1800" dirty="0">
                <a:latin typeface="Book Antiqua" pitchFamily="18" charset="0"/>
              </a:rPr>
              <a:t>	- </a:t>
            </a:r>
            <a:r>
              <a:rPr lang="en-US" altLang="en-US" sz="1800" b="1" dirty="0">
                <a:latin typeface="Book Antiqua" pitchFamily="18" charset="0"/>
              </a:rPr>
              <a:t>m. pronator </a:t>
            </a:r>
            <a:r>
              <a:rPr lang="en-US" altLang="en-US" sz="1800" b="1" dirty="0" err="1">
                <a:latin typeface="Book Antiqua" pitchFamily="18" charset="0"/>
              </a:rPr>
              <a:t>teres</a:t>
            </a:r>
            <a:br>
              <a:rPr lang="en-US" altLang="en-US" sz="1800" dirty="0">
                <a:latin typeface="Book Antiqua" pitchFamily="18" charset="0"/>
              </a:rPr>
            </a:br>
            <a:r>
              <a:rPr lang="en-GB" altLang="en-US" sz="1200" dirty="0">
                <a:latin typeface="Book Antiqua" pitchFamily="18" charset="0"/>
              </a:rPr>
              <a:t>	</a:t>
            </a:r>
            <a:r>
              <a:rPr lang="en-US" altLang="en-US" sz="1400" dirty="0">
                <a:solidFill>
                  <a:schemeClr val="tx2"/>
                </a:solidFill>
                <a:latin typeface="Book Antiqua" pitchFamily="18" charset="0"/>
              </a:rPr>
              <a:t>* innervation: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medianus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pronator and flexor of the forearm</a:t>
            </a:r>
          </a:p>
          <a:p>
            <a:pPr>
              <a:lnSpc>
                <a:spcPct val="80000"/>
              </a:lnSpc>
              <a:buFontTx/>
              <a:buNone/>
            </a:pPr>
            <a:r>
              <a:rPr lang="en-US" altLang="en-US" sz="1400" dirty="0">
                <a:latin typeface="Book Antiqua" pitchFamily="18" charset="0"/>
              </a:rPr>
              <a:t>	</a:t>
            </a:r>
            <a:r>
              <a:rPr lang="en-US" altLang="en-US" sz="1800" dirty="0">
                <a:latin typeface="Book Antiqua" pitchFamily="18" charset="0"/>
              </a:rPr>
              <a:t>-</a:t>
            </a:r>
            <a:r>
              <a:rPr lang="en-US" altLang="en-US" sz="1800" b="1" dirty="0">
                <a:latin typeface="Book Antiqua" pitchFamily="18" charset="0"/>
              </a:rPr>
              <a:t> m. flexor carpi </a:t>
            </a:r>
            <a:r>
              <a:rPr lang="en-US" altLang="en-US" sz="1800" b="1" dirty="0" err="1">
                <a:latin typeface="Book Antiqua" pitchFamily="18" charset="0"/>
              </a:rPr>
              <a:t>radialis</a:t>
            </a:r>
            <a:endParaRPr lang="en-US" altLang="en-US" sz="1800" b="1" dirty="0">
              <a:latin typeface="Book Antiqua" pitchFamily="18" charset="0"/>
            </a:endParaRPr>
          </a:p>
          <a:p>
            <a:pPr>
              <a:lnSpc>
                <a:spcPct val="80000"/>
              </a:lnSpc>
              <a:buFontTx/>
              <a:buNone/>
            </a:pPr>
            <a:r>
              <a:rPr lang="en-GB" altLang="en-US" sz="1200" dirty="0">
                <a:latin typeface="Book Antiqua" pitchFamily="18" charset="0"/>
              </a:rPr>
              <a:t>		</a:t>
            </a:r>
            <a:r>
              <a:rPr lang="en-US" altLang="en-US" sz="1400" dirty="0">
                <a:solidFill>
                  <a:schemeClr val="tx2"/>
                </a:solidFill>
                <a:latin typeface="Book Antiqua" pitchFamily="18" charset="0"/>
              </a:rPr>
              <a:t>* innervation :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medianus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flexor of the hand</a:t>
            </a:r>
          </a:p>
          <a:p>
            <a:pPr>
              <a:lnSpc>
                <a:spcPct val="80000"/>
              </a:lnSpc>
              <a:buFontTx/>
              <a:buNone/>
            </a:pPr>
            <a:r>
              <a:rPr lang="en-US" altLang="en-US" sz="1400" dirty="0">
                <a:latin typeface="Book Antiqua" pitchFamily="18" charset="0"/>
              </a:rPr>
              <a:t>	</a:t>
            </a:r>
            <a:r>
              <a:rPr lang="en-US" altLang="en-US" sz="1800" b="1" dirty="0">
                <a:latin typeface="Book Antiqua" pitchFamily="18" charset="0"/>
              </a:rPr>
              <a:t>- m. </a:t>
            </a:r>
            <a:r>
              <a:rPr lang="en-US" altLang="en-US" sz="1800" b="1" dirty="0" err="1">
                <a:latin typeface="Book Antiqua" pitchFamily="18" charset="0"/>
              </a:rPr>
              <a:t>palmaris</a:t>
            </a:r>
            <a:r>
              <a:rPr lang="en-US" altLang="en-US" sz="1800" b="1" dirty="0">
                <a:latin typeface="Book Antiqua" pitchFamily="18" charset="0"/>
              </a:rPr>
              <a:t> </a:t>
            </a:r>
            <a:r>
              <a:rPr lang="en-US" altLang="en-US" sz="1800" b="1" dirty="0" err="1">
                <a:latin typeface="Book Antiqua" pitchFamily="18" charset="0"/>
              </a:rPr>
              <a:t>longus</a:t>
            </a:r>
            <a:endParaRPr lang="en-US" altLang="en-US" sz="1800" b="1" dirty="0">
              <a:latin typeface="Book Antiqua" pitchFamily="18" charset="0"/>
            </a:endParaRPr>
          </a:p>
          <a:p>
            <a:pPr>
              <a:lnSpc>
                <a:spcPct val="80000"/>
              </a:lnSpc>
              <a:buFontTx/>
              <a:buNone/>
            </a:pPr>
            <a:r>
              <a:rPr lang="en-GB" altLang="en-US" sz="1200" dirty="0">
                <a:latin typeface="Book Antiqua" pitchFamily="18" charset="0"/>
              </a:rPr>
              <a:t>		</a:t>
            </a:r>
            <a:r>
              <a:rPr lang="en-US" altLang="en-US" sz="1400" dirty="0">
                <a:solidFill>
                  <a:schemeClr val="tx2"/>
                </a:solidFill>
                <a:latin typeface="Book Antiqua" pitchFamily="18" charset="0"/>
              </a:rPr>
              <a:t>* innervation :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medianus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flexor of the hand</a:t>
            </a:r>
          </a:p>
          <a:p>
            <a:pPr>
              <a:lnSpc>
                <a:spcPct val="80000"/>
              </a:lnSpc>
              <a:buFontTx/>
              <a:buNone/>
            </a:pPr>
            <a:r>
              <a:rPr lang="en-US" altLang="en-US" sz="1400" dirty="0">
                <a:latin typeface="Book Antiqua" pitchFamily="18" charset="0"/>
              </a:rPr>
              <a:t>	</a:t>
            </a:r>
            <a:r>
              <a:rPr lang="en-US" altLang="en-US" sz="1800" b="1" dirty="0">
                <a:latin typeface="Book Antiqua" pitchFamily="18" charset="0"/>
              </a:rPr>
              <a:t>- m. flexor carpi </a:t>
            </a:r>
            <a:r>
              <a:rPr lang="en-US" altLang="en-US" sz="1800" b="1" dirty="0" err="1">
                <a:latin typeface="Book Antiqua" pitchFamily="18" charset="0"/>
              </a:rPr>
              <a:t>ulnaris</a:t>
            </a:r>
            <a:br>
              <a:rPr lang="en-US" altLang="en-US" sz="1800" dirty="0">
                <a:latin typeface="Book Antiqua" pitchFamily="18" charset="0"/>
              </a:rPr>
            </a:br>
            <a:r>
              <a:rPr lang="en-GB" altLang="en-US" sz="1000" dirty="0">
                <a:solidFill>
                  <a:schemeClr val="tx2"/>
                </a:solidFill>
                <a:latin typeface="Book Antiqua" pitchFamily="18" charset="0"/>
              </a:rPr>
              <a:t>	</a:t>
            </a:r>
            <a:r>
              <a:rPr lang="en-US" altLang="en-US" sz="1400" dirty="0">
                <a:solidFill>
                  <a:schemeClr val="tx2"/>
                </a:solidFill>
                <a:latin typeface="Book Antiqua" pitchFamily="18" charset="0"/>
              </a:rPr>
              <a:t>* innervation :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ulanris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flexor of the hand</a:t>
            </a:r>
          </a:p>
          <a:p>
            <a:pPr>
              <a:lnSpc>
                <a:spcPct val="80000"/>
              </a:lnSpc>
              <a:buFontTx/>
              <a:buNone/>
            </a:pPr>
            <a:r>
              <a:rPr lang="en-US" altLang="en-US" sz="1400" dirty="0">
                <a:latin typeface="Book Antiqua" pitchFamily="18" charset="0"/>
              </a:rPr>
              <a:t>	</a:t>
            </a:r>
            <a:endParaRPr lang="en-US" sz="1400" dirty="0">
              <a:latin typeface="Book Antiqua" pitchFamily="18" charset="0"/>
            </a:endParaRPr>
          </a:p>
        </p:txBody>
      </p:sp>
      <p:sp>
        <p:nvSpPr>
          <p:cNvPr id="29700" name="Rectangle 4"/>
          <p:cNvSpPr>
            <a:spLocks noGrp="1" noChangeArrowheads="1"/>
          </p:cNvSpPr>
          <p:nvPr>
            <p:ph type="body" sz="half" idx="4294967295"/>
          </p:nvPr>
        </p:nvSpPr>
        <p:spPr>
          <a:xfrm>
            <a:off x="4787900" y="2062163"/>
            <a:ext cx="4254500" cy="4105275"/>
          </a:xfrm>
        </p:spPr>
        <p:txBody>
          <a:bodyPr/>
          <a:lstStyle/>
          <a:p>
            <a:pPr>
              <a:lnSpc>
                <a:spcPct val="80000"/>
              </a:lnSpc>
              <a:buFontTx/>
              <a:buNone/>
            </a:pPr>
            <a:r>
              <a:rPr lang="en-GB" altLang="en-US" sz="1800" b="1" u="sng" dirty="0">
                <a:latin typeface="Book Antiqua" pitchFamily="18" charset="0"/>
              </a:rPr>
              <a:t>2</a:t>
            </a:r>
            <a:r>
              <a:rPr lang="en-GB" altLang="en-US" sz="1800" b="1" u="sng" baseline="30000" dirty="0">
                <a:latin typeface="Book Antiqua" pitchFamily="18" charset="0"/>
              </a:rPr>
              <a:t>nd</a:t>
            </a:r>
            <a:r>
              <a:rPr lang="en-GB" altLang="en-US" sz="1800" b="1" u="sng" dirty="0">
                <a:latin typeface="Book Antiqua" pitchFamily="18" charset="0"/>
              </a:rPr>
              <a:t> layer</a:t>
            </a:r>
            <a:endParaRPr lang="en-US" altLang="en-US" sz="1800" b="1" u="sng" dirty="0">
              <a:latin typeface="Book Antiqua" pitchFamily="18" charset="0"/>
            </a:endParaRPr>
          </a:p>
          <a:p>
            <a:pPr>
              <a:lnSpc>
                <a:spcPct val="80000"/>
              </a:lnSpc>
              <a:buFontTx/>
              <a:buNone/>
            </a:pPr>
            <a:r>
              <a:rPr lang="en-US" altLang="en-US" sz="1800" b="1" dirty="0">
                <a:latin typeface="Book Antiqua" pitchFamily="18" charset="0"/>
              </a:rPr>
              <a:t>	- m. flexor </a:t>
            </a:r>
            <a:r>
              <a:rPr lang="en-US" altLang="en-US" sz="1800" b="1" dirty="0" err="1">
                <a:latin typeface="Book Antiqua" pitchFamily="18" charset="0"/>
              </a:rPr>
              <a:t>digitorum</a:t>
            </a:r>
            <a:r>
              <a:rPr lang="en-US" altLang="en-US" sz="1800" b="1" dirty="0">
                <a:latin typeface="Book Antiqua" pitchFamily="18" charset="0"/>
              </a:rPr>
              <a:t> </a:t>
            </a:r>
            <a:r>
              <a:rPr lang="en-US" altLang="en-US" sz="1800" b="1" dirty="0" err="1">
                <a:latin typeface="Book Antiqua" pitchFamily="18" charset="0"/>
              </a:rPr>
              <a:t>superficialis</a:t>
            </a:r>
            <a:br>
              <a:rPr lang="en-US" altLang="en-US" sz="1400" dirty="0">
                <a:latin typeface="Book Antiqua" pitchFamily="18" charset="0"/>
              </a:rPr>
            </a:br>
            <a:r>
              <a:rPr lang="en-US" altLang="en-US" sz="1400" dirty="0">
                <a:latin typeface="Book Antiqua" pitchFamily="18" charset="0"/>
              </a:rPr>
              <a:t>	</a:t>
            </a:r>
            <a:r>
              <a:rPr lang="en-US" altLang="en-US" sz="1400" dirty="0">
                <a:solidFill>
                  <a:schemeClr val="tx2"/>
                </a:solidFill>
                <a:latin typeface="Book Antiqua" pitchFamily="18" charset="0"/>
              </a:rPr>
              <a:t>* innervation :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medianus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flexor of the fingers and the hand</a:t>
            </a:r>
          </a:p>
          <a:p>
            <a:pPr>
              <a:lnSpc>
                <a:spcPct val="80000"/>
              </a:lnSpc>
              <a:buFontTx/>
              <a:buNone/>
            </a:pPr>
            <a:endParaRPr lang="sr-Cyrl-CS" altLang="en-US" sz="1800" u="sng" dirty="0">
              <a:latin typeface="Book Antiqua" pitchFamily="18" charset="0"/>
            </a:endParaRPr>
          </a:p>
          <a:p>
            <a:pPr>
              <a:lnSpc>
                <a:spcPct val="80000"/>
              </a:lnSpc>
              <a:buNone/>
            </a:pPr>
            <a:r>
              <a:rPr lang="en-GB" altLang="en-US" sz="1800" b="1" u="sng" dirty="0">
                <a:latin typeface="Book Antiqua" pitchFamily="18" charset="0"/>
              </a:rPr>
              <a:t>3</a:t>
            </a:r>
            <a:r>
              <a:rPr lang="en-GB" altLang="en-US" sz="1800" b="1" u="sng" baseline="30000" dirty="0">
                <a:latin typeface="Book Antiqua" pitchFamily="18" charset="0"/>
              </a:rPr>
              <a:t>rd</a:t>
            </a:r>
            <a:r>
              <a:rPr lang="en-GB" altLang="en-US" sz="1800" b="1" u="sng" dirty="0">
                <a:latin typeface="Book Antiqua" pitchFamily="18" charset="0"/>
              </a:rPr>
              <a:t> layer</a:t>
            </a:r>
            <a:endParaRPr lang="en-US" altLang="en-US" sz="1800" b="1" u="sng" dirty="0">
              <a:latin typeface="Book Antiqua" pitchFamily="18" charset="0"/>
            </a:endParaRPr>
          </a:p>
          <a:p>
            <a:pPr>
              <a:lnSpc>
                <a:spcPct val="80000"/>
              </a:lnSpc>
              <a:buFontTx/>
              <a:buNone/>
            </a:pPr>
            <a:r>
              <a:rPr lang="en-US" altLang="en-US" sz="1800" b="1" dirty="0">
                <a:latin typeface="Book Antiqua" pitchFamily="18" charset="0"/>
              </a:rPr>
              <a:t>	- m. flexor </a:t>
            </a:r>
            <a:r>
              <a:rPr lang="en-US" altLang="en-US" sz="1800" b="1" dirty="0" err="1">
                <a:latin typeface="Book Antiqua" pitchFamily="18" charset="0"/>
              </a:rPr>
              <a:t>digitorum</a:t>
            </a:r>
            <a:r>
              <a:rPr lang="en-US" altLang="en-US" sz="1800" b="1" dirty="0">
                <a:latin typeface="Book Antiqua" pitchFamily="18" charset="0"/>
              </a:rPr>
              <a:t> </a:t>
            </a:r>
            <a:r>
              <a:rPr lang="en-US" altLang="en-US" sz="1800" b="1" dirty="0" err="1">
                <a:latin typeface="Book Antiqua" pitchFamily="18" charset="0"/>
              </a:rPr>
              <a:t>profundus</a:t>
            </a:r>
            <a:br>
              <a:rPr lang="en-US" altLang="en-US" sz="1800" b="1" dirty="0">
                <a:latin typeface="Book Antiqua" pitchFamily="18" charset="0"/>
              </a:rPr>
            </a:br>
            <a:r>
              <a:rPr lang="en-US" altLang="en-US" sz="1800" dirty="0">
                <a:latin typeface="Book Antiqua" pitchFamily="18" charset="0"/>
              </a:rPr>
              <a:t>	</a:t>
            </a:r>
            <a:r>
              <a:rPr lang="en-US" altLang="en-US" sz="1400" dirty="0">
                <a:solidFill>
                  <a:schemeClr val="tx2"/>
                </a:solidFill>
                <a:latin typeface="Book Antiqua" pitchFamily="18" charset="0"/>
              </a:rPr>
              <a:t>* innervation :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medianus</a:t>
            </a:r>
            <a:r>
              <a:rPr lang="en-US" altLang="en-US" sz="1400" dirty="0">
                <a:solidFill>
                  <a:schemeClr val="tx2"/>
                </a:solidFill>
                <a:latin typeface="Book Antiqua" pitchFamily="18" charset="0"/>
              </a:rPr>
              <a:t> и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ulanris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flexor of the fingers and the hand</a:t>
            </a:r>
          </a:p>
          <a:p>
            <a:pPr>
              <a:lnSpc>
                <a:spcPct val="80000"/>
              </a:lnSpc>
              <a:buFontTx/>
              <a:buNone/>
            </a:pPr>
            <a:r>
              <a:rPr lang="en-US" altLang="en-US" sz="1800" dirty="0">
                <a:latin typeface="Book Antiqua" pitchFamily="18" charset="0"/>
              </a:rPr>
              <a:t>	</a:t>
            </a:r>
            <a:r>
              <a:rPr lang="en-US" altLang="en-US" sz="1800" b="1" dirty="0">
                <a:latin typeface="Book Antiqua" pitchFamily="18" charset="0"/>
              </a:rPr>
              <a:t>- m. flexor </a:t>
            </a:r>
            <a:r>
              <a:rPr lang="en-US" altLang="en-US" sz="1800" b="1" dirty="0" err="1">
                <a:latin typeface="Book Antiqua" pitchFamily="18" charset="0"/>
              </a:rPr>
              <a:t>pollicis</a:t>
            </a:r>
            <a:r>
              <a:rPr lang="en-US" altLang="en-US" sz="1800" b="1" dirty="0">
                <a:latin typeface="Book Antiqua" pitchFamily="18" charset="0"/>
              </a:rPr>
              <a:t> </a:t>
            </a:r>
            <a:r>
              <a:rPr lang="en-US" altLang="en-US" sz="1800" b="1" dirty="0" err="1">
                <a:latin typeface="Book Antiqua" pitchFamily="18" charset="0"/>
              </a:rPr>
              <a:t>longus</a:t>
            </a:r>
            <a:br>
              <a:rPr lang="en-US" altLang="en-US" sz="1800" dirty="0">
                <a:latin typeface="Book Antiqua" pitchFamily="18" charset="0"/>
              </a:rPr>
            </a:br>
            <a:r>
              <a:rPr lang="en-US" altLang="en-US" sz="1800" dirty="0">
                <a:latin typeface="Book Antiqua" pitchFamily="18" charset="0"/>
              </a:rPr>
              <a:t>	</a:t>
            </a:r>
            <a:r>
              <a:rPr lang="en-US" altLang="en-US" sz="1400" dirty="0">
                <a:solidFill>
                  <a:schemeClr val="tx2"/>
                </a:solidFill>
                <a:latin typeface="Book Antiqua" pitchFamily="18" charset="0"/>
              </a:rPr>
              <a:t>* </a:t>
            </a:r>
            <a:r>
              <a:rPr lang="en-US" altLang="en-US" sz="1400" dirty="0" err="1">
                <a:solidFill>
                  <a:schemeClr val="tx2"/>
                </a:solidFill>
                <a:latin typeface="Book Antiqua" pitchFamily="18" charset="0"/>
              </a:rPr>
              <a:t>инервација</a:t>
            </a:r>
            <a:r>
              <a:rPr lang="en-US" altLang="en-US" sz="1400" dirty="0">
                <a:solidFill>
                  <a:schemeClr val="tx2"/>
                </a:solidFill>
                <a:latin typeface="Book Antiqua" pitchFamily="18" charset="0"/>
              </a:rPr>
              <a:t>: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medianus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flexor ad adductor of the thumb</a:t>
            </a:r>
          </a:p>
          <a:p>
            <a:pPr>
              <a:lnSpc>
                <a:spcPct val="80000"/>
              </a:lnSpc>
              <a:buFontTx/>
              <a:buNone/>
            </a:pPr>
            <a:endParaRPr lang="en-GB" altLang="en-US" sz="1400" dirty="0">
              <a:solidFill>
                <a:schemeClr val="tx2"/>
              </a:solidFill>
              <a:latin typeface="Book Antiqua" pitchFamily="18" charset="0"/>
            </a:endParaRPr>
          </a:p>
          <a:p>
            <a:pPr>
              <a:lnSpc>
                <a:spcPct val="80000"/>
              </a:lnSpc>
              <a:buFontTx/>
              <a:buNone/>
            </a:pPr>
            <a:r>
              <a:rPr lang="en-GB" altLang="en-US" sz="1800" b="1" u="sng" dirty="0">
                <a:latin typeface="Book Antiqua" pitchFamily="18" charset="0"/>
              </a:rPr>
              <a:t>Deep layer</a:t>
            </a:r>
            <a:endParaRPr lang="en-US" altLang="en-US" sz="1800" b="1" u="sng" dirty="0">
              <a:latin typeface="Book Antiqua" pitchFamily="18" charset="0"/>
            </a:endParaRPr>
          </a:p>
          <a:p>
            <a:pPr>
              <a:lnSpc>
                <a:spcPct val="80000"/>
              </a:lnSpc>
              <a:buFontTx/>
              <a:buNone/>
            </a:pPr>
            <a:r>
              <a:rPr lang="en-US" altLang="en-US" sz="1800" b="1" dirty="0">
                <a:latin typeface="Book Antiqua" pitchFamily="18" charset="0"/>
              </a:rPr>
              <a:t>	- m. pronator </a:t>
            </a:r>
            <a:r>
              <a:rPr lang="en-US" altLang="en-US" sz="1800" b="1" dirty="0" err="1">
                <a:latin typeface="Book Antiqua" pitchFamily="18" charset="0"/>
              </a:rPr>
              <a:t>quadratus</a:t>
            </a:r>
            <a:br>
              <a:rPr lang="en-US" altLang="en-US" sz="1800" dirty="0">
                <a:latin typeface="Book Antiqua" pitchFamily="18" charset="0"/>
              </a:rPr>
            </a:br>
            <a:r>
              <a:rPr lang="en-US" altLang="en-US" sz="1800" dirty="0">
                <a:latin typeface="Book Antiqua" pitchFamily="18" charset="0"/>
              </a:rPr>
              <a:t>	</a:t>
            </a:r>
            <a:r>
              <a:rPr lang="en-US" altLang="en-US" sz="1400" dirty="0">
                <a:solidFill>
                  <a:schemeClr val="tx2"/>
                </a:solidFill>
                <a:latin typeface="Book Antiqua" pitchFamily="18" charset="0"/>
              </a:rPr>
              <a:t>* </a:t>
            </a:r>
            <a:r>
              <a:rPr lang="en-US" altLang="en-US" sz="1400" dirty="0" err="1">
                <a:solidFill>
                  <a:schemeClr val="tx2"/>
                </a:solidFill>
                <a:latin typeface="Book Antiqua" pitchFamily="18" charset="0"/>
              </a:rPr>
              <a:t>инервација</a:t>
            </a:r>
            <a:r>
              <a:rPr lang="en-US" altLang="en-US" sz="1400" dirty="0">
                <a:solidFill>
                  <a:schemeClr val="tx2"/>
                </a:solidFill>
                <a:latin typeface="Book Antiqua" pitchFamily="18" charset="0"/>
              </a:rPr>
              <a:t>: </a:t>
            </a:r>
            <a:r>
              <a:rPr lang="en-GB" altLang="en-US" sz="1400" dirty="0">
                <a:solidFill>
                  <a:schemeClr val="tx2"/>
                </a:solidFill>
                <a:latin typeface="Book Antiqua" pitchFamily="18" charset="0"/>
              </a:rPr>
              <a:t>n. </a:t>
            </a:r>
            <a:r>
              <a:rPr lang="en-GB" altLang="en-US" sz="1400" dirty="0" err="1">
                <a:solidFill>
                  <a:schemeClr val="tx2"/>
                </a:solidFill>
                <a:latin typeface="Book Antiqua" pitchFamily="18" charset="0"/>
              </a:rPr>
              <a:t>medianus</a:t>
            </a:r>
            <a:br>
              <a:rPr lang="en-GB" altLang="en-US" sz="1400" dirty="0">
                <a:solidFill>
                  <a:schemeClr val="tx2"/>
                </a:solidFill>
                <a:latin typeface="Book Antiqua" pitchFamily="18" charset="0"/>
              </a:rPr>
            </a:br>
            <a:r>
              <a:rPr lang="en-GB" altLang="en-US" sz="1400" dirty="0">
                <a:solidFill>
                  <a:schemeClr val="tx2"/>
                </a:solidFill>
                <a:latin typeface="Book Antiqua" pitchFamily="18" charset="0"/>
              </a:rPr>
              <a:t>	* </a:t>
            </a:r>
            <a:r>
              <a:rPr lang="en-US" altLang="en-US" sz="1400" dirty="0">
                <a:solidFill>
                  <a:schemeClr val="tx2"/>
                </a:solidFill>
                <a:latin typeface="Book Antiqua" pitchFamily="18" charset="0"/>
              </a:rPr>
              <a:t>pronator of the forearm and the hand</a:t>
            </a:r>
          </a:p>
        </p:txBody>
      </p:sp>
      <p:sp>
        <p:nvSpPr>
          <p:cNvPr id="29701" name="Rectangle 3"/>
          <p:cNvSpPr>
            <a:spLocks noGrp="1" noChangeArrowheads="1"/>
          </p:cNvSpPr>
          <p:nvPr/>
        </p:nvSpPr>
        <p:spPr bwMode="auto">
          <a:xfrm>
            <a:off x="36513" y="836613"/>
            <a:ext cx="9072562" cy="792162"/>
          </a:xfrm>
          <a:prstGeom prst="rect">
            <a:avLst/>
          </a:prstGeom>
          <a:noFill/>
          <a:ln w="9525">
            <a:noFill/>
            <a:miter lim="800000"/>
            <a:headEnd/>
            <a:tailEnd/>
          </a:ln>
          <a:effectLst/>
        </p:spPr>
        <p:txBody>
          <a:bodyPr/>
          <a:lstStyle/>
          <a:p>
            <a:pPr marL="342900" indent="-342900">
              <a:lnSpc>
                <a:spcPct val="80000"/>
              </a:lnSpc>
              <a:spcBef>
                <a:spcPct val="20000"/>
              </a:spcBef>
              <a:buFontTx/>
              <a:buChar char="•"/>
            </a:pPr>
            <a:r>
              <a:rPr lang="en-GB" altLang="en-US" b="1" dirty="0">
                <a:latin typeface="Book Antiqua" pitchFamily="18" charset="0"/>
              </a:rPr>
              <a:t>Anterior group</a:t>
            </a:r>
            <a:r>
              <a:rPr lang="en-US" altLang="en-US" b="1" dirty="0">
                <a:latin typeface="Book Antiqua" pitchFamily="18" charset="0"/>
              </a:rPr>
              <a:t>:</a:t>
            </a:r>
          </a:p>
          <a:p>
            <a:pPr marL="342900" indent="-342900">
              <a:lnSpc>
                <a:spcPct val="80000"/>
              </a:lnSpc>
              <a:spcBef>
                <a:spcPct val="20000"/>
              </a:spcBef>
              <a:buFontTx/>
              <a:buNone/>
            </a:pPr>
            <a:r>
              <a:rPr lang="en-US" altLang="en-US" b="1" dirty="0">
                <a:latin typeface="Book Antiqua" pitchFamily="18" charset="0"/>
              </a:rPr>
              <a:t>	</a:t>
            </a:r>
            <a:r>
              <a:rPr lang="en-US" altLang="en-US" sz="1400" dirty="0">
                <a:latin typeface="Book Antiqua" pitchFamily="18" charset="0"/>
              </a:rPr>
              <a:t>- These muscles origin into </a:t>
            </a:r>
            <a:r>
              <a:rPr lang="en-GB" altLang="en-US" sz="1400" dirty="0" err="1">
                <a:latin typeface="Book Antiqua" pitchFamily="18" charset="0"/>
              </a:rPr>
              <a:t>epycondilus</a:t>
            </a:r>
            <a:r>
              <a:rPr lang="en-GB" altLang="en-US" sz="1400" dirty="0">
                <a:latin typeface="Book Antiqua" pitchFamily="18" charset="0"/>
              </a:rPr>
              <a:t> </a:t>
            </a:r>
            <a:r>
              <a:rPr lang="en-GB" altLang="en-US" sz="1400" dirty="0" err="1">
                <a:latin typeface="Book Antiqua" pitchFamily="18" charset="0"/>
              </a:rPr>
              <a:t>medialis</a:t>
            </a:r>
            <a:r>
              <a:rPr lang="en-GB" altLang="en-US" sz="1400" dirty="0">
                <a:latin typeface="Book Antiqua" pitchFamily="18" charset="0"/>
              </a:rPr>
              <a:t> of </a:t>
            </a:r>
            <a:r>
              <a:rPr lang="en-GB" altLang="en-US" sz="1400" dirty="0" err="1">
                <a:latin typeface="Book Antiqua" pitchFamily="18" charset="0"/>
              </a:rPr>
              <a:t>humerus</a:t>
            </a:r>
            <a:r>
              <a:rPr lang="sr-Latn-RS" altLang="en-US" sz="1400" dirty="0">
                <a:latin typeface="Book Antiqua" pitchFamily="18" charset="0"/>
              </a:rPr>
              <a:t> (at distal end of humerus)</a:t>
            </a:r>
            <a:r>
              <a:rPr lang="en-US" altLang="en-US" sz="1400" dirty="0">
                <a:latin typeface="Book Antiqua" pitchFamily="18" charset="0"/>
              </a:rPr>
              <a:t> </a:t>
            </a:r>
            <a:r>
              <a:rPr lang="en-GB" altLang="en-US" sz="1400" dirty="0">
                <a:latin typeface="Book Antiqua" pitchFamily="18" charset="0"/>
              </a:rPr>
              <a:t>or into anterior surface of radius</a:t>
            </a:r>
            <a:r>
              <a:rPr lang="en-US" altLang="en-US" sz="1400" dirty="0">
                <a:latin typeface="Book Antiqua" pitchFamily="18" charset="0"/>
              </a:rPr>
              <a:t> and </a:t>
            </a:r>
            <a:r>
              <a:rPr lang="en-GB" altLang="en-US" sz="1400" dirty="0">
                <a:latin typeface="Book Antiqua" pitchFamily="18" charset="0"/>
              </a:rPr>
              <a:t>ulna, </a:t>
            </a:r>
            <a:r>
              <a:rPr lang="en-US" altLang="en-US" sz="1400" dirty="0">
                <a:latin typeface="Book Antiqua" pitchFamily="18" charset="0"/>
              </a:rPr>
              <a:t>and insert into anterior surface of the forearm or hand bones</a:t>
            </a:r>
            <a:endParaRPr lang="en-US" sz="1400" dirty="0">
              <a:latin typeface="Book Antiqua" pitchFamily="18" charset="0"/>
            </a:endParaRP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468313" y="0"/>
            <a:ext cx="8229600" cy="561975"/>
          </a:xfrm>
        </p:spPr>
        <p:txBody>
          <a:bodyPr/>
          <a:lstStyle/>
          <a:p>
            <a:r>
              <a:rPr lang="en-GB" altLang="en-US" sz="2400" b="1" dirty="0">
                <a:solidFill>
                  <a:srgbClr val="FF0000"/>
                </a:solidFill>
                <a:latin typeface="Book Antiqua" pitchFamily="18" charset="0"/>
              </a:rPr>
              <a:t>MUSCLES OF THE FOREARM</a:t>
            </a:r>
            <a:endParaRPr lang="en-US" sz="2400" b="1" dirty="0">
              <a:solidFill>
                <a:srgbClr val="FF0000"/>
              </a:solidFill>
              <a:latin typeface="Book Antiqua" pitchFamily="18" charset="0"/>
            </a:endParaRPr>
          </a:p>
        </p:txBody>
      </p:sp>
      <p:sp>
        <p:nvSpPr>
          <p:cNvPr id="32771" name="Rectangle 4"/>
          <p:cNvSpPr>
            <a:spLocks noGrp="1" noChangeArrowheads="1"/>
          </p:cNvSpPr>
          <p:nvPr>
            <p:ph type="body" sz="half" idx="4294967295"/>
          </p:nvPr>
        </p:nvSpPr>
        <p:spPr>
          <a:xfrm>
            <a:off x="4500563" y="1490662"/>
            <a:ext cx="4610100" cy="5367337"/>
          </a:xfrm>
        </p:spPr>
        <p:txBody>
          <a:bodyPr/>
          <a:lstStyle/>
          <a:p>
            <a:pPr>
              <a:lnSpc>
                <a:spcPct val="90000"/>
              </a:lnSpc>
            </a:pPr>
            <a:r>
              <a:rPr lang="en-GB" altLang="en-US" sz="1800" b="1" dirty="0">
                <a:latin typeface="Book Antiqua" pitchFamily="18" charset="0"/>
              </a:rPr>
              <a:t>Posterior group</a:t>
            </a:r>
            <a:r>
              <a:rPr lang="en-US" altLang="en-US" sz="1800" b="1" dirty="0">
                <a:latin typeface="Book Antiqua" pitchFamily="18" charset="0"/>
              </a:rPr>
              <a:t>:</a:t>
            </a:r>
          </a:p>
          <a:p>
            <a:pPr>
              <a:lnSpc>
                <a:spcPct val="90000"/>
              </a:lnSpc>
              <a:buFontTx/>
              <a:buNone/>
            </a:pPr>
            <a:endParaRPr lang="en-US" altLang="en-US" sz="1800" b="1" dirty="0">
              <a:latin typeface="Book Antiqua" pitchFamily="18" charset="0"/>
            </a:endParaRPr>
          </a:p>
          <a:p>
            <a:pPr>
              <a:lnSpc>
                <a:spcPct val="90000"/>
              </a:lnSpc>
              <a:buFontTx/>
              <a:buNone/>
            </a:pPr>
            <a:r>
              <a:rPr lang="en-US" altLang="en-US" sz="1800" dirty="0">
                <a:latin typeface="Book Antiqua" pitchFamily="18" charset="0"/>
              </a:rPr>
              <a:t>	</a:t>
            </a:r>
            <a:r>
              <a:rPr lang="en-GB" altLang="en-US" sz="1800" u="sng" dirty="0">
                <a:latin typeface="Book Antiqua" pitchFamily="18" charset="0"/>
              </a:rPr>
              <a:t>Superficial layer</a:t>
            </a:r>
            <a:endParaRPr lang="en-US" altLang="en-US" sz="1800" u="sng" dirty="0">
              <a:latin typeface="Book Antiqua" pitchFamily="18" charset="0"/>
            </a:endParaRPr>
          </a:p>
          <a:p>
            <a:pPr>
              <a:lnSpc>
                <a:spcPct val="90000"/>
              </a:lnSpc>
              <a:buFontTx/>
              <a:buNone/>
            </a:pPr>
            <a:r>
              <a:rPr lang="en-US" altLang="en-US" sz="1800" dirty="0">
                <a:latin typeface="Book Antiqua" pitchFamily="18" charset="0"/>
              </a:rPr>
              <a:t>	- m. extensor </a:t>
            </a:r>
            <a:r>
              <a:rPr lang="en-US" altLang="en-US" sz="1800" dirty="0" err="1">
                <a:latin typeface="Book Antiqua" pitchFamily="18" charset="0"/>
              </a:rPr>
              <a:t>digitorum</a:t>
            </a:r>
            <a:endParaRPr lang="en-US" altLang="en-US" sz="1800" dirty="0">
              <a:latin typeface="Book Antiqua" pitchFamily="18" charset="0"/>
            </a:endParaRPr>
          </a:p>
          <a:p>
            <a:pPr>
              <a:lnSpc>
                <a:spcPct val="90000"/>
              </a:lnSpc>
              <a:buFontTx/>
              <a:buNone/>
            </a:pPr>
            <a:r>
              <a:rPr lang="en-US" altLang="en-US" sz="1800" dirty="0">
                <a:latin typeface="Book Antiqua" pitchFamily="18" charset="0"/>
              </a:rPr>
              <a:t>	- m. extensor </a:t>
            </a:r>
            <a:r>
              <a:rPr lang="en-US" altLang="en-US" sz="1800" dirty="0" err="1">
                <a:latin typeface="Book Antiqua" pitchFamily="18" charset="0"/>
              </a:rPr>
              <a:t>digiti</a:t>
            </a:r>
            <a:r>
              <a:rPr lang="en-US" altLang="en-US" sz="1800" dirty="0">
                <a:latin typeface="Book Antiqua" pitchFamily="18" charset="0"/>
              </a:rPr>
              <a:t> </a:t>
            </a:r>
            <a:r>
              <a:rPr lang="en-US" altLang="en-US" sz="1800" dirty="0" err="1">
                <a:latin typeface="Book Antiqua" pitchFamily="18" charset="0"/>
              </a:rPr>
              <a:t>minimi</a:t>
            </a:r>
            <a:endParaRPr lang="en-US" altLang="en-US" sz="1800" dirty="0">
              <a:latin typeface="Book Antiqua" pitchFamily="18" charset="0"/>
            </a:endParaRPr>
          </a:p>
          <a:p>
            <a:pPr>
              <a:lnSpc>
                <a:spcPct val="90000"/>
              </a:lnSpc>
              <a:buFontTx/>
              <a:buNone/>
            </a:pPr>
            <a:r>
              <a:rPr lang="en-US" altLang="en-US" sz="1800" dirty="0">
                <a:latin typeface="Book Antiqua" pitchFamily="18" charset="0"/>
              </a:rPr>
              <a:t>	- m. extensor carpi </a:t>
            </a:r>
            <a:r>
              <a:rPr lang="en-US" altLang="en-US" sz="1800" dirty="0" err="1">
                <a:latin typeface="Book Antiqua" pitchFamily="18" charset="0"/>
              </a:rPr>
              <a:t>ulnaris</a:t>
            </a:r>
            <a:endParaRPr lang="en-US" altLang="en-US" sz="1800" dirty="0">
              <a:latin typeface="Book Antiqua" pitchFamily="18" charset="0"/>
            </a:endParaRPr>
          </a:p>
          <a:p>
            <a:pPr>
              <a:lnSpc>
                <a:spcPct val="90000"/>
              </a:lnSpc>
              <a:buFontTx/>
              <a:buNone/>
            </a:pPr>
            <a:r>
              <a:rPr lang="en-US" altLang="en-US" sz="1800" dirty="0">
                <a:latin typeface="Book Antiqua" pitchFamily="18" charset="0"/>
              </a:rPr>
              <a:t>	</a:t>
            </a:r>
          </a:p>
          <a:p>
            <a:pPr>
              <a:lnSpc>
                <a:spcPct val="90000"/>
              </a:lnSpc>
              <a:buFontTx/>
              <a:buNone/>
            </a:pPr>
            <a:r>
              <a:rPr lang="en-US" altLang="en-US" sz="1800" dirty="0">
                <a:latin typeface="Book Antiqua" pitchFamily="18" charset="0"/>
              </a:rPr>
              <a:t>	</a:t>
            </a:r>
            <a:r>
              <a:rPr lang="en-GB" altLang="en-US" sz="1800" u="sng" dirty="0">
                <a:latin typeface="Book Antiqua" pitchFamily="18" charset="0"/>
              </a:rPr>
              <a:t>Deep layer</a:t>
            </a:r>
            <a:endParaRPr lang="en-US" altLang="en-US" sz="1800" u="sng" dirty="0">
              <a:latin typeface="Book Antiqua" pitchFamily="18" charset="0"/>
            </a:endParaRPr>
          </a:p>
          <a:p>
            <a:pPr>
              <a:lnSpc>
                <a:spcPct val="90000"/>
              </a:lnSpc>
              <a:buFontTx/>
              <a:buNone/>
            </a:pPr>
            <a:r>
              <a:rPr lang="en-US" altLang="en-US" sz="1800" dirty="0">
                <a:latin typeface="Book Antiqua" pitchFamily="18" charset="0"/>
              </a:rPr>
              <a:t>	- m. abductor </a:t>
            </a:r>
            <a:r>
              <a:rPr lang="en-US" altLang="en-US" sz="1800" dirty="0" err="1">
                <a:latin typeface="Book Antiqua" pitchFamily="18" charset="0"/>
              </a:rPr>
              <a:t>pollicis</a:t>
            </a:r>
            <a:r>
              <a:rPr lang="en-US" altLang="en-US" sz="1800" dirty="0">
                <a:latin typeface="Book Antiqua" pitchFamily="18" charset="0"/>
              </a:rPr>
              <a:t> </a:t>
            </a:r>
            <a:r>
              <a:rPr lang="en-US" altLang="en-US" sz="1800" dirty="0" err="1">
                <a:latin typeface="Book Antiqua" pitchFamily="18" charset="0"/>
              </a:rPr>
              <a:t>longus</a:t>
            </a:r>
            <a:endParaRPr lang="en-US" altLang="en-US" sz="1800" dirty="0">
              <a:latin typeface="Book Antiqua" pitchFamily="18" charset="0"/>
            </a:endParaRPr>
          </a:p>
          <a:p>
            <a:pPr>
              <a:lnSpc>
                <a:spcPct val="90000"/>
              </a:lnSpc>
              <a:buFontTx/>
              <a:buNone/>
            </a:pPr>
            <a:r>
              <a:rPr lang="en-US" altLang="en-US" sz="1800" dirty="0">
                <a:latin typeface="Book Antiqua" pitchFamily="18" charset="0"/>
              </a:rPr>
              <a:t>	- m. extensor </a:t>
            </a:r>
            <a:r>
              <a:rPr lang="en-US" altLang="en-US" sz="1800" dirty="0" err="1">
                <a:latin typeface="Book Antiqua" pitchFamily="18" charset="0"/>
              </a:rPr>
              <a:t>pollicis</a:t>
            </a:r>
            <a:r>
              <a:rPr lang="en-US" altLang="en-US" sz="1800" dirty="0">
                <a:latin typeface="Book Antiqua" pitchFamily="18" charset="0"/>
              </a:rPr>
              <a:t> </a:t>
            </a:r>
            <a:r>
              <a:rPr lang="en-US" altLang="en-US" sz="1800" dirty="0" err="1">
                <a:latin typeface="Book Antiqua" pitchFamily="18" charset="0"/>
              </a:rPr>
              <a:t>brevis</a:t>
            </a:r>
            <a:endParaRPr lang="en-US" altLang="en-US" sz="1800" dirty="0">
              <a:latin typeface="Book Antiqua" pitchFamily="18" charset="0"/>
            </a:endParaRPr>
          </a:p>
          <a:p>
            <a:pPr>
              <a:lnSpc>
                <a:spcPct val="90000"/>
              </a:lnSpc>
              <a:buFontTx/>
              <a:buNone/>
            </a:pPr>
            <a:r>
              <a:rPr lang="en-US" altLang="en-US" sz="1800" dirty="0">
                <a:latin typeface="Book Antiqua" pitchFamily="18" charset="0"/>
              </a:rPr>
              <a:t>	- m. extensor </a:t>
            </a:r>
            <a:r>
              <a:rPr lang="en-US" altLang="en-US" sz="1800" dirty="0" err="1">
                <a:latin typeface="Book Antiqua" pitchFamily="18" charset="0"/>
              </a:rPr>
              <a:t>pollicis</a:t>
            </a:r>
            <a:r>
              <a:rPr lang="en-US" altLang="en-US" sz="1800" dirty="0">
                <a:latin typeface="Book Antiqua" pitchFamily="18" charset="0"/>
              </a:rPr>
              <a:t> </a:t>
            </a:r>
            <a:r>
              <a:rPr lang="en-US" altLang="en-US" sz="1800" dirty="0" err="1">
                <a:latin typeface="Book Antiqua" pitchFamily="18" charset="0"/>
              </a:rPr>
              <a:t>longus</a:t>
            </a:r>
            <a:endParaRPr lang="en-US" altLang="en-US" sz="1800" dirty="0">
              <a:latin typeface="Book Antiqua" pitchFamily="18" charset="0"/>
            </a:endParaRPr>
          </a:p>
          <a:p>
            <a:pPr>
              <a:lnSpc>
                <a:spcPct val="90000"/>
              </a:lnSpc>
              <a:buFontTx/>
              <a:buNone/>
            </a:pPr>
            <a:r>
              <a:rPr lang="en-US" altLang="en-US" sz="1800" dirty="0">
                <a:latin typeface="Book Antiqua" pitchFamily="18" charset="0"/>
              </a:rPr>
              <a:t>	- m. extensor </a:t>
            </a:r>
            <a:r>
              <a:rPr lang="en-US" altLang="en-US" sz="1800" dirty="0" err="1">
                <a:latin typeface="Book Antiqua" pitchFamily="18" charset="0"/>
              </a:rPr>
              <a:t>indicis</a:t>
            </a:r>
            <a:endParaRPr lang="en-US" altLang="en-US" sz="1800" dirty="0">
              <a:latin typeface="Book Antiqua" pitchFamily="18" charset="0"/>
            </a:endParaRPr>
          </a:p>
          <a:p>
            <a:pPr>
              <a:lnSpc>
                <a:spcPct val="90000"/>
              </a:lnSpc>
              <a:buFontTx/>
              <a:buNone/>
            </a:pPr>
            <a:endParaRPr lang="en-US" sz="1800" dirty="0">
              <a:latin typeface="Book Antiqua" pitchFamily="18" charset="0"/>
            </a:endParaRPr>
          </a:p>
          <a:p>
            <a:pPr>
              <a:lnSpc>
                <a:spcPct val="90000"/>
              </a:lnSpc>
              <a:buFontTx/>
              <a:buNone/>
            </a:pPr>
            <a:r>
              <a:rPr lang="en-US" altLang="en-US" sz="1400" dirty="0">
                <a:latin typeface="Book Antiqua" pitchFamily="18" charset="0"/>
              </a:rPr>
              <a:t>* innervation of the whole group : </a:t>
            </a:r>
            <a:r>
              <a:rPr lang="en-GB" altLang="en-US" sz="1400" dirty="0">
                <a:latin typeface="Book Antiqua" pitchFamily="18" charset="0"/>
              </a:rPr>
              <a:t>n. </a:t>
            </a:r>
            <a:r>
              <a:rPr lang="en-GB" altLang="en-US" sz="1400" dirty="0" err="1">
                <a:latin typeface="Book Antiqua" pitchFamily="18" charset="0"/>
              </a:rPr>
              <a:t>radialis</a:t>
            </a:r>
            <a:endParaRPr lang="en-GB" altLang="en-US" sz="1400" dirty="0">
              <a:latin typeface="Book Antiqua" pitchFamily="18" charset="0"/>
            </a:endParaRPr>
          </a:p>
          <a:p>
            <a:pPr>
              <a:lnSpc>
                <a:spcPct val="90000"/>
              </a:lnSpc>
              <a:buFontTx/>
              <a:buNone/>
            </a:pPr>
            <a:r>
              <a:rPr lang="en-GB" altLang="en-US" sz="1400" dirty="0">
                <a:latin typeface="Book Antiqua" pitchFamily="18" charset="0"/>
              </a:rPr>
              <a:t>* </a:t>
            </a:r>
            <a:r>
              <a:rPr lang="en-US" altLang="en-US" sz="1400" dirty="0">
                <a:latin typeface="Book Antiqua" pitchFamily="18" charset="0"/>
              </a:rPr>
              <a:t>function : extension ad abduction of the fingers and</a:t>
            </a:r>
            <a:br>
              <a:rPr lang="en-US" altLang="en-US" sz="1400" dirty="0">
                <a:latin typeface="Book Antiqua" pitchFamily="18" charset="0"/>
              </a:rPr>
            </a:br>
            <a:r>
              <a:rPr lang="en-US" altLang="en-US" sz="1400" dirty="0">
                <a:latin typeface="Book Antiqua" pitchFamily="18" charset="0"/>
              </a:rPr>
              <a:t>             the hand</a:t>
            </a:r>
          </a:p>
        </p:txBody>
      </p:sp>
      <p:sp>
        <p:nvSpPr>
          <p:cNvPr id="32772" name="Rectangle 4"/>
          <p:cNvSpPr>
            <a:spLocks noGrp="1" noChangeArrowheads="1"/>
          </p:cNvSpPr>
          <p:nvPr/>
        </p:nvSpPr>
        <p:spPr bwMode="auto">
          <a:xfrm>
            <a:off x="36513" y="1412875"/>
            <a:ext cx="4248150" cy="3527425"/>
          </a:xfrm>
          <a:prstGeom prst="rect">
            <a:avLst/>
          </a:prstGeom>
          <a:noFill/>
          <a:ln w="9525">
            <a:noFill/>
            <a:miter lim="800000"/>
            <a:headEnd/>
            <a:tailEnd/>
          </a:ln>
          <a:effectLst/>
        </p:spPr>
        <p:txBody>
          <a:bodyPr/>
          <a:lstStyle/>
          <a:p>
            <a:pPr marL="342900" indent="-342900">
              <a:lnSpc>
                <a:spcPct val="90000"/>
              </a:lnSpc>
              <a:spcBef>
                <a:spcPct val="20000"/>
              </a:spcBef>
              <a:buFontTx/>
              <a:buChar char="•"/>
            </a:pPr>
            <a:r>
              <a:rPr lang="en-GB" altLang="en-US" b="1" dirty="0">
                <a:latin typeface="Book Antiqua" pitchFamily="18" charset="0"/>
              </a:rPr>
              <a:t>Lateral group</a:t>
            </a:r>
            <a:r>
              <a:rPr lang="en-US" altLang="en-US" b="1" dirty="0">
                <a:latin typeface="Book Antiqua" pitchFamily="18" charset="0"/>
              </a:rPr>
              <a:t>:</a:t>
            </a:r>
          </a:p>
          <a:p>
            <a:pPr marL="342900" indent="-342900">
              <a:lnSpc>
                <a:spcPct val="90000"/>
              </a:lnSpc>
              <a:spcBef>
                <a:spcPct val="20000"/>
              </a:spcBef>
              <a:buFontTx/>
              <a:buNone/>
            </a:pPr>
            <a:endParaRPr lang="en-US" altLang="en-US" b="1" dirty="0">
              <a:latin typeface="Book Antiqua" pitchFamily="18" charset="0"/>
            </a:endParaRPr>
          </a:p>
          <a:p>
            <a:pPr marL="342900" indent="-342900">
              <a:lnSpc>
                <a:spcPct val="90000"/>
              </a:lnSpc>
              <a:spcBef>
                <a:spcPct val="20000"/>
              </a:spcBef>
              <a:buFontTx/>
              <a:buNone/>
            </a:pPr>
            <a:r>
              <a:rPr lang="en-US" altLang="en-US" dirty="0">
                <a:latin typeface="Book Antiqua" pitchFamily="18" charset="0"/>
              </a:rPr>
              <a:t>	</a:t>
            </a:r>
            <a:r>
              <a:rPr lang="en-US" altLang="en-US" b="1" dirty="0">
                <a:latin typeface="Book Antiqua" pitchFamily="18" charset="0"/>
              </a:rPr>
              <a:t>- m. </a:t>
            </a:r>
            <a:r>
              <a:rPr lang="en-US" altLang="en-US" b="1" dirty="0" err="1">
                <a:latin typeface="Book Antiqua" pitchFamily="18" charset="0"/>
              </a:rPr>
              <a:t>brachioradialis</a:t>
            </a:r>
            <a:br>
              <a:rPr lang="en-US" altLang="en-US" b="1" dirty="0">
                <a:latin typeface="Book Antiqua" pitchFamily="18" charset="0"/>
              </a:rPr>
            </a:br>
            <a:r>
              <a:rPr lang="en-US" altLang="en-US" sz="1400" dirty="0">
                <a:latin typeface="Book Antiqua" pitchFamily="18" charset="0"/>
              </a:rPr>
              <a:t>	</a:t>
            </a:r>
            <a:r>
              <a:rPr lang="en-GB" altLang="en-US" sz="1400" dirty="0">
                <a:latin typeface="Book Antiqua" pitchFamily="18" charset="0"/>
              </a:rPr>
              <a:t>* </a:t>
            </a:r>
            <a:r>
              <a:rPr lang="en-US" altLang="en-US" sz="1400" dirty="0">
                <a:latin typeface="Book Antiqua" pitchFamily="18" charset="0"/>
              </a:rPr>
              <a:t>function: flexor of the forearm</a:t>
            </a:r>
          </a:p>
          <a:p>
            <a:pPr marL="342900" indent="-342900">
              <a:lnSpc>
                <a:spcPct val="90000"/>
              </a:lnSpc>
              <a:spcBef>
                <a:spcPct val="20000"/>
              </a:spcBef>
              <a:buFontTx/>
              <a:buNone/>
            </a:pPr>
            <a:r>
              <a:rPr lang="en-US" altLang="en-US" b="1" dirty="0">
                <a:latin typeface="Book Antiqua" pitchFamily="18" charset="0"/>
              </a:rPr>
              <a:t>	- m. extensor carpi </a:t>
            </a:r>
            <a:r>
              <a:rPr lang="en-US" altLang="en-US" b="1" dirty="0" err="1">
                <a:latin typeface="Book Antiqua" pitchFamily="18" charset="0"/>
              </a:rPr>
              <a:t>radialis</a:t>
            </a:r>
            <a:r>
              <a:rPr lang="en-US" altLang="en-US" b="1" dirty="0">
                <a:latin typeface="Book Antiqua" pitchFamily="18" charset="0"/>
              </a:rPr>
              <a:t> </a:t>
            </a:r>
            <a:r>
              <a:rPr lang="en-US" altLang="en-US" b="1" dirty="0" err="1">
                <a:latin typeface="Book Antiqua" pitchFamily="18" charset="0"/>
              </a:rPr>
              <a:t>longus</a:t>
            </a:r>
            <a:br>
              <a:rPr lang="en-US" altLang="en-US" b="1" dirty="0">
                <a:latin typeface="Book Antiqua" pitchFamily="18" charset="0"/>
              </a:rPr>
            </a:br>
            <a:r>
              <a:rPr lang="en-US" altLang="en-US" sz="1400" dirty="0">
                <a:latin typeface="Book Antiqua" pitchFamily="18" charset="0"/>
              </a:rPr>
              <a:t>	</a:t>
            </a:r>
            <a:r>
              <a:rPr lang="en-GB" altLang="en-US" sz="1400" dirty="0">
                <a:latin typeface="Book Antiqua" pitchFamily="18" charset="0"/>
              </a:rPr>
              <a:t>* </a:t>
            </a:r>
            <a:r>
              <a:rPr lang="en-US" altLang="en-US" sz="1400" dirty="0">
                <a:latin typeface="Book Antiqua" pitchFamily="18" charset="0"/>
              </a:rPr>
              <a:t>function : extensor of the hand</a:t>
            </a:r>
          </a:p>
          <a:p>
            <a:pPr marL="342900" indent="-342900">
              <a:lnSpc>
                <a:spcPct val="90000"/>
              </a:lnSpc>
              <a:spcBef>
                <a:spcPct val="20000"/>
              </a:spcBef>
              <a:buFontTx/>
              <a:buNone/>
            </a:pPr>
            <a:r>
              <a:rPr lang="en-US" altLang="en-US" b="1" dirty="0">
                <a:latin typeface="Book Antiqua" pitchFamily="18" charset="0"/>
              </a:rPr>
              <a:t>	- m. extensor carpi </a:t>
            </a:r>
            <a:r>
              <a:rPr lang="en-US" altLang="en-US" b="1" dirty="0" err="1">
                <a:latin typeface="Book Antiqua" pitchFamily="18" charset="0"/>
              </a:rPr>
              <a:t>radialis</a:t>
            </a:r>
            <a:r>
              <a:rPr lang="en-US" altLang="en-US" b="1" dirty="0">
                <a:latin typeface="Book Antiqua" pitchFamily="18" charset="0"/>
              </a:rPr>
              <a:t> </a:t>
            </a:r>
            <a:r>
              <a:rPr lang="en-US" altLang="en-US" b="1" dirty="0" err="1">
                <a:latin typeface="Book Antiqua" pitchFamily="18" charset="0"/>
              </a:rPr>
              <a:t>brevis</a:t>
            </a:r>
            <a:endParaRPr lang="en-US" altLang="en-US" sz="1400" b="1" dirty="0">
              <a:latin typeface="Book Antiqua" pitchFamily="18" charset="0"/>
            </a:endParaRPr>
          </a:p>
          <a:p>
            <a:pPr marL="342900" indent="-342900">
              <a:lnSpc>
                <a:spcPct val="90000"/>
              </a:lnSpc>
              <a:spcBef>
                <a:spcPct val="20000"/>
              </a:spcBef>
              <a:buFontTx/>
              <a:buNone/>
            </a:pPr>
            <a:r>
              <a:rPr lang="en-US" altLang="en-US" sz="1400" b="1" dirty="0">
                <a:latin typeface="Book Antiqua" pitchFamily="18" charset="0"/>
              </a:rPr>
              <a:t>		</a:t>
            </a:r>
            <a:r>
              <a:rPr lang="en-GB" altLang="en-US" sz="1400" dirty="0">
                <a:latin typeface="Book Antiqua" pitchFamily="18" charset="0"/>
              </a:rPr>
              <a:t>* </a:t>
            </a:r>
            <a:r>
              <a:rPr lang="en-US" altLang="en-US" sz="1400" dirty="0">
                <a:latin typeface="Book Antiqua" pitchFamily="18" charset="0"/>
              </a:rPr>
              <a:t>function : extensor of the hand </a:t>
            </a:r>
          </a:p>
          <a:p>
            <a:pPr marL="342900" indent="-342900">
              <a:lnSpc>
                <a:spcPct val="90000"/>
              </a:lnSpc>
              <a:spcBef>
                <a:spcPct val="20000"/>
              </a:spcBef>
              <a:buFontTx/>
              <a:buNone/>
            </a:pPr>
            <a:r>
              <a:rPr lang="en-US" altLang="en-US" b="1" dirty="0">
                <a:latin typeface="Book Antiqua" pitchFamily="18" charset="0"/>
              </a:rPr>
              <a:t>	- m. supinator</a:t>
            </a:r>
            <a:endParaRPr lang="en-US" altLang="en-US" sz="1400" b="1" dirty="0">
              <a:latin typeface="Book Antiqua" pitchFamily="18" charset="0"/>
            </a:endParaRPr>
          </a:p>
          <a:p>
            <a:pPr marL="342900" indent="-342900">
              <a:lnSpc>
                <a:spcPct val="90000"/>
              </a:lnSpc>
              <a:spcBef>
                <a:spcPct val="20000"/>
              </a:spcBef>
              <a:buFontTx/>
              <a:buNone/>
            </a:pPr>
            <a:r>
              <a:rPr lang="en-US" altLang="en-US" sz="1400" dirty="0">
                <a:latin typeface="Book Antiqua" pitchFamily="18" charset="0"/>
              </a:rPr>
              <a:t>		</a:t>
            </a:r>
            <a:r>
              <a:rPr lang="en-GB" altLang="en-US" sz="1400" dirty="0">
                <a:latin typeface="Book Antiqua" pitchFamily="18" charset="0"/>
              </a:rPr>
              <a:t>* </a:t>
            </a:r>
            <a:r>
              <a:rPr lang="en-US" altLang="en-US" sz="1400" dirty="0">
                <a:latin typeface="Book Antiqua" pitchFamily="18" charset="0"/>
              </a:rPr>
              <a:t>function : supinator of the forearm</a:t>
            </a:r>
          </a:p>
          <a:p>
            <a:pPr marL="342900" indent="-342900">
              <a:lnSpc>
                <a:spcPct val="90000"/>
              </a:lnSpc>
              <a:spcBef>
                <a:spcPct val="20000"/>
              </a:spcBef>
              <a:buFontTx/>
              <a:buNone/>
            </a:pPr>
            <a:endParaRPr lang="en-US" altLang="en-US" sz="1400" dirty="0">
              <a:latin typeface="Book Antiqua" pitchFamily="18" charset="0"/>
            </a:endParaRPr>
          </a:p>
          <a:p>
            <a:pPr marL="342900" indent="-342900">
              <a:lnSpc>
                <a:spcPct val="90000"/>
              </a:lnSpc>
              <a:spcBef>
                <a:spcPct val="20000"/>
              </a:spcBef>
              <a:buFontTx/>
              <a:buNone/>
            </a:pPr>
            <a:r>
              <a:rPr lang="en-US" altLang="en-US" dirty="0">
                <a:latin typeface="Book Antiqua" pitchFamily="18" charset="0"/>
              </a:rPr>
              <a:t>	</a:t>
            </a:r>
            <a:r>
              <a:rPr lang="en-US" altLang="en-US" sz="1400" dirty="0">
                <a:latin typeface="Book Antiqua" pitchFamily="18" charset="0"/>
              </a:rPr>
              <a:t>* innervation of the whole group: </a:t>
            </a:r>
            <a:r>
              <a:rPr lang="en-GB" altLang="en-US" sz="1400" dirty="0">
                <a:latin typeface="Book Antiqua" pitchFamily="18" charset="0"/>
              </a:rPr>
              <a:t>n. </a:t>
            </a:r>
            <a:r>
              <a:rPr lang="en-GB" altLang="en-US" sz="1400" dirty="0" err="1">
                <a:latin typeface="Book Antiqua" pitchFamily="18" charset="0"/>
              </a:rPr>
              <a:t>radialis</a:t>
            </a:r>
            <a:br>
              <a:rPr lang="en-GB" altLang="en-US" sz="1400" dirty="0">
                <a:latin typeface="Book Antiqua" pitchFamily="18" charset="0"/>
              </a:rPr>
            </a:br>
            <a:br>
              <a:rPr lang="en-GB" altLang="en-US" sz="1400" dirty="0">
                <a:latin typeface="Book Antiqua" pitchFamily="18" charset="0"/>
              </a:rPr>
            </a:br>
            <a:endParaRPr lang="en-US" sz="1400" dirty="0">
              <a:latin typeface="Book Antiqua" pitchFamily="18" charset="0"/>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954107"/>
          </a:xfrm>
          <a:prstGeom prst="rect">
            <a:avLst/>
          </a:prstGeom>
          <a:noFill/>
        </p:spPr>
        <p:txBody>
          <a:bodyPr wrap="square">
            <a:spAutoFit/>
          </a:bodyPr>
          <a:lstStyle/>
          <a:p>
            <a:pPr algn="ctr" eaLnBrk="1" hangingPunct="1">
              <a:buNone/>
              <a:defRPr/>
            </a:pPr>
            <a:r>
              <a:rPr lang="en-GB" sz="2800" b="1" dirty="0">
                <a:solidFill>
                  <a:srgbClr val="FF0000"/>
                </a:solidFill>
              </a:rPr>
              <a:t>Muscles of Forearm </a:t>
            </a:r>
          </a:p>
          <a:p>
            <a:pPr algn="ctr" eaLnBrk="1" hangingPunct="1">
              <a:buNone/>
              <a:defRPr/>
            </a:pPr>
            <a:r>
              <a:rPr lang="en-GB" sz="2800" b="1" dirty="0">
                <a:solidFill>
                  <a:srgbClr val="FF0000"/>
                </a:solidFill>
              </a:rPr>
              <a:t>(Anterior, flexor-pronator compartment)</a:t>
            </a:r>
            <a:endParaRPr lang="sr-Latn-CS"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7E26125F-E941-92D5-D6E5-5E8A8E8EA21C}"/>
              </a:ext>
            </a:extLst>
          </p:cNvPr>
          <p:cNvPicPr>
            <a:picLocks noChangeAspect="1"/>
          </p:cNvPicPr>
          <p:nvPr/>
        </p:nvPicPr>
        <p:blipFill>
          <a:blip r:embed="rId2"/>
          <a:stretch>
            <a:fillRect/>
          </a:stretch>
        </p:blipFill>
        <p:spPr>
          <a:xfrm>
            <a:off x="1676476" y="923719"/>
            <a:ext cx="6164568" cy="5934281"/>
          </a:xfrm>
          <a:prstGeom prst="rect">
            <a:avLst/>
          </a:prstGeom>
        </p:spPr>
      </p:pic>
    </p:spTree>
    <p:extLst>
      <p:ext uri="{BB962C8B-B14F-4D97-AF65-F5344CB8AC3E}">
        <p14:creationId xmlns:p14="http://schemas.microsoft.com/office/powerpoint/2010/main" val="28522084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A742070-93B0-41C1-ACA8-A2E1CAB29D6C}"/>
              </a:ext>
            </a:extLst>
          </p:cNvPr>
          <p:cNvPicPr>
            <a:picLocks noChangeAspect="1" noChangeArrowheads="1"/>
          </p:cNvPicPr>
          <p:nvPr/>
        </p:nvPicPr>
        <p:blipFill rotWithShape="1">
          <a:blip r:embed="rId2" cstate="print"/>
          <a:srcRect l="12067" r="37537" b="37994"/>
          <a:stretch/>
        </p:blipFill>
        <p:spPr bwMode="auto">
          <a:xfrm>
            <a:off x="4798693" y="2404822"/>
            <a:ext cx="4335075" cy="4004697"/>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PRONATOR TERES</a:t>
            </a:r>
            <a:endParaRPr lang="sr-Latn-CS"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7E26125F-E941-92D5-D6E5-5E8A8E8EA21C}"/>
              </a:ext>
            </a:extLst>
          </p:cNvPr>
          <p:cNvPicPr>
            <a:picLocks noChangeAspect="1"/>
          </p:cNvPicPr>
          <p:nvPr/>
        </p:nvPicPr>
        <p:blipFill rotWithShape="1">
          <a:blip r:embed="rId3"/>
          <a:srcRect b="79611"/>
          <a:stretch/>
        </p:blipFill>
        <p:spPr>
          <a:xfrm>
            <a:off x="-35474" y="384204"/>
            <a:ext cx="8991364" cy="1764727"/>
          </a:xfrm>
          <a:prstGeom prst="rect">
            <a:avLst/>
          </a:prstGeom>
        </p:spPr>
      </p:pic>
      <p:sp>
        <p:nvSpPr>
          <p:cNvPr id="4" name="TextBox 3">
            <a:extLst>
              <a:ext uri="{FF2B5EF4-FFF2-40B4-BE49-F238E27FC236}">
                <a16:creationId xmlns:a16="http://schemas.microsoft.com/office/drawing/2014/main" id="{469780AC-02D1-7D85-FD98-0A91288E334B}"/>
              </a:ext>
            </a:extLst>
          </p:cNvPr>
          <p:cNvSpPr txBox="1"/>
          <p:nvPr/>
        </p:nvSpPr>
        <p:spPr>
          <a:xfrm>
            <a:off x="10232" y="2117383"/>
            <a:ext cx="4572000" cy="1077218"/>
          </a:xfrm>
          <a:prstGeom prst="rect">
            <a:avLst/>
          </a:prstGeom>
          <a:noFill/>
        </p:spPr>
        <p:txBody>
          <a:bodyPr wrap="square">
            <a:spAutoFit/>
          </a:bodyPr>
          <a:lstStyle/>
          <a:p>
            <a:r>
              <a:rPr lang="en-GB" sz="1600" dirty="0">
                <a:latin typeface="+mn-lt"/>
              </a:rPr>
              <a:t>The pronator teres, a fusiform muscle, is the most lateral of the superficial forearm flexors.</a:t>
            </a:r>
          </a:p>
          <a:p>
            <a:r>
              <a:rPr lang="en-GB" sz="1600" dirty="0">
                <a:latin typeface="+mn-lt"/>
              </a:rPr>
              <a:t>Its lateral border forms the medial boundary of the cubital fossa.</a:t>
            </a:r>
          </a:p>
        </p:txBody>
      </p:sp>
      <p:pic>
        <p:nvPicPr>
          <p:cNvPr id="8" name="Picture 7">
            <a:extLst>
              <a:ext uri="{FF2B5EF4-FFF2-40B4-BE49-F238E27FC236}">
                <a16:creationId xmlns:a16="http://schemas.microsoft.com/office/drawing/2014/main" id="{390CB797-006E-3A8A-6872-E64E5F61AB61}"/>
              </a:ext>
            </a:extLst>
          </p:cNvPr>
          <p:cNvPicPr>
            <a:picLocks noChangeAspect="1"/>
          </p:cNvPicPr>
          <p:nvPr/>
        </p:nvPicPr>
        <p:blipFill>
          <a:blip r:embed="rId4"/>
          <a:stretch>
            <a:fillRect/>
          </a:stretch>
        </p:blipFill>
        <p:spPr>
          <a:xfrm>
            <a:off x="1828872" y="2947723"/>
            <a:ext cx="1851820" cy="2453853"/>
          </a:xfrm>
          <a:prstGeom prst="rect">
            <a:avLst/>
          </a:prstGeom>
        </p:spPr>
      </p:pic>
      <p:sp>
        <p:nvSpPr>
          <p:cNvPr id="10" name="TextBox 9">
            <a:extLst>
              <a:ext uri="{FF2B5EF4-FFF2-40B4-BE49-F238E27FC236}">
                <a16:creationId xmlns:a16="http://schemas.microsoft.com/office/drawing/2014/main" id="{03486324-4C63-A547-C70C-A9E892B2C77E}"/>
              </a:ext>
            </a:extLst>
          </p:cNvPr>
          <p:cNvSpPr txBox="1"/>
          <p:nvPr/>
        </p:nvSpPr>
        <p:spPr>
          <a:xfrm>
            <a:off x="10232" y="5401576"/>
            <a:ext cx="5773328" cy="1323439"/>
          </a:xfrm>
          <a:prstGeom prst="rect">
            <a:avLst/>
          </a:prstGeom>
          <a:noFill/>
        </p:spPr>
        <p:txBody>
          <a:bodyPr wrap="square">
            <a:spAutoFit/>
          </a:bodyPr>
          <a:lstStyle/>
          <a:p>
            <a:r>
              <a:rPr lang="en-GB" sz="1600" dirty="0">
                <a:latin typeface="+mn-lt"/>
              </a:rPr>
              <a:t>To test the pronator teres, the person’s forearm </a:t>
            </a:r>
          </a:p>
          <a:p>
            <a:r>
              <a:rPr lang="en-GB" sz="1600" dirty="0">
                <a:latin typeface="+mn-lt"/>
              </a:rPr>
              <a:t>is flexed at the elbow and pronated from the supine </a:t>
            </a:r>
          </a:p>
          <a:p>
            <a:r>
              <a:rPr lang="en-GB" sz="1600" dirty="0">
                <a:latin typeface="+mn-lt"/>
              </a:rPr>
              <a:t>position against resistance provided by the examiner.</a:t>
            </a:r>
          </a:p>
          <a:p>
            <a:r>
              <a:rPr lang="en-GB" sz="1600" dirty="0">
                <a:latin typeface="+mn-lt"/>
              </a:rPr>
              <a:t>If acting normally, the muscle is prominent and can be palpated at the medial margin of the cubital fossa. </a:t>
            </a:r>
          </a:p>
        </p:txBody>
      </p:sp>
    </p:spTree>
    <p:extLst>
      <p:ext uri="{BB962C8B-B14F-4D97-AF65-F5344CB8AC3E}">
        <p14:creationId xmlns:p14="http://schemas.microsoft.com/office/powerpoint/2010/main" val="23455859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A742070-93B0-41C1-ACA8-A2E1CAB29D6C}"/>
              </a:ext>
            </a:extLst>
          </p:cNvPr>
          <p:cNvPicPr>
            <a:picLocks noChangeAspect="1" noChangeArrowheads="1"/>
          </p:cNvPicPr>
          <p:nvPr/>
        </p:nvPicPr>
        <p:blipFill rotWithShape="1">
          <a:blip r:embed="rId2" cstate="print"/>
          <a:srcRect l="12067" r="37537" b="37994"/>
          <a:stretch/>
        </p:blipFill>
        <p:spPr bwMode="auto">
          <a:xfrm>
            <a:off x="4798693" y="2404822"/>
            <a:ext cx="4335075" cy="4004697"/>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FLEXOR CARPI RADIALIS </a:t>
            </a:r>
            <a:endParaRPr lang="sr-Latn-CS"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7E26125F-E941-92D5-D6E5-5E8A8E8EA21C}"/>
              </a:ext>
            </a:extLst>
          </p:cNvPr>
          <p:cNvPicPr>
            <a:picLocks noChangeAspect="1"/>
          </p:cNvPicPr>
          <p:nvPr/>
        </p:nvPicPr>
        <p:blipFill rotWithShape="1">
          <a:blip r:embed="rId3"/>
          <a:srcRect b="90352"/>
          <a:stretch/>
        </p:blipFill>
        <p:spPr>
          <a:xfrm>
            <a:off x="76318" y="384205"/>
            <a:ext cx="8991364" cy="835054"/>
          </a:xfrm>
          <a:prstGeom prst="rect">
            <a:avLst/>
          </a:prstGeom>
        </p:spPr>
      </p:pic>
      <p:pic>
        <p:nvPicPr>
          <p:cNvPr id="8" name="Picture 7">
            <a:extLst>
              <a:ext uri="{FF2B5EF4-FFF2-40B4-BE49-F238E27FC236}">
                <a16:creationId xmlns:a16="http://schemas.microsoft.com/office/drawing/2014/main" id="{390CB797-006E-3A8A-6872-E64E5F61AB61}"/>
              </a:ext>
            </a:extLst>
          </p:cNvPr>
          <p:cNvPicPr>
            <a:picLocks noChangeAspect="1"/>
          </p:cNvPicPr>
          <p:nvPr/>
        </p:nvPicPr>
        <p:blipFill>
          <a:blip r:embed="rId4"/>
          <a:stretch>
            <a:fillRect/>
          </a:stretch>
        </p:blipFill>
        <p:spPr>
          <a:xfrm>
            <a:off x="1752674" y="3657594"/>
            <a:ext cx="1851820" cy="2453853"/>
          </a:xfrm>
          <a:prstGeom prst="rect">
            <a:avLst/>
          </a:prstGeom>
        </p:spPr>
      </p:pic>
      <p:pic>
        <p:nvPicPr>
          <p:cNvPr id="2" name="Picture 1">
            <a:extLst>
              <a:ext uri="{FF2B5EF4-FFF2-40B4-BE49-F238E27FC236}">
                <a16:creationId xmlns:a16="http://schemas.microsoft.com/office/drawing/2014/main" id="{1CB9A38B-7772-8124-C370-DA1A13D3D862}"/>
              </a:ext>
            </a:extLst>
          </p:cNvPr>
          <p:cNvPicPr>
            <a:picLocks noChangeAspect="1"/>
          </p:cNvPicPr>
          <p:nvPr/>
        </p:nvPicPr>
        <p:blipFill rotWithShape="1">
          <a:blip r:embed="rId3"/>
          <a:srcRect t="19104" b="69339"/>
          <a:stretch/>
        </p:blipFill>
        <p:spPr>
          <a:xfrm>
            <a:off x="76318" y="1215957"/>
            <a:ext cx="8991364" cy="1000251"/>
          </a:xfrm>
          <a:prstGeom prst="rect">
            <a:avLst/>
          </a:prstGeom>
        </p:spPr>
      </p:pic>
      <p:sp>
        <p:nvSpPr>
          <p:cNvPr id="9" name="TextBox 8">
            <a:extLst>
              <a:ext uri="{FF2B5EF4-FFF2-40B4-BE49-F238E27FC236}">
                <a16:creationId xmlns:a16="http://schemas.microsoft.com/office/drawing/2014/main" id="{B64806C4-3252-1EE5-EF03-6A8A3B16C145}"/>
              </a:ext>
            </a:extLst>
          </p:cNvPr>
          <p:cNvSpPr txBox="1"/>
          <p:nvPr/>
        </p:nvSpPr>
        <p:spPr>
          <a:xfrm>
            <a:off x="262307" y="2386240"/>
            <a:ext cx="4572000" cy="1323439"/>
          </a:xfrm>
          <a:prstGeom prst="rect">
            <a:avLst/>
          </a:prstGeom>
          <a:noFill/>
        </p:spPr>
        <p:txBody>
          <a:bodyPr wrap="square">
            <a:spAutoFit/>
          </a:bodyPr>
          <a:lstStyle/>
          <a:p>
            <a:r>
              <a:rPr lang="en-GB" sz="1600" dirty="0">
                <a:latin typeface="+mn-lt"/>
              </a:rPr>
              <a:t>The flexor carpi radialis (FCR) is a long fusiform muscle located medial to the pronator teres. In the middle of the forearm, its fleshy belly is replaced by a long, flattened tendon that becomes cord-like as it approaches the wrist</a:t>
            </a:r>
          </a:p>
        </p:txBody>
      </p:sp>
      <p:pic>
        <p:nvPicPr>
          <p:cNvPr id="14" name="Picture 13">
            <a:extLst>
              <a:ext uri="{FF2B5EF4-FFF2-40B4-BE49-F238E27FC236}">
                <a16:creationId xmlns:a16="http://schemas.microsoft.com/office/drawing/2014/main" id="{41A375C7-B4AC-AAF8-5A83-742F1527880F}"/>
              </a:ext>
            </a:extLst>
          </p:cNvPr>
          <p:cNvPicPr>
            <a:picLocks noChangeAspect="1"/>
          </p:cNvPicPr>
          <p:nvPr/>
        </p:nvPicPr>
        <p:blipFill>
          <a:blip r:embed="rId5"/>
          <a:stretch>
            <a:fillRect/>
          </a:stretch>
        </p:blipFill>
        <p:spPr>
          <a:xfrm>
            <a:off x="838299" y="6221719"/>
            <a:ext cx="7086414" cy="585487"/>
          </a:xfrm>
          <a:prstGeom prst="rect">
            <a:avLst/>
          </a:prstGeom>
        </p:spPr>
      </p:pic>
    </p:spTree>
    <p:extLst>
      <p:ext uri="{BB962C8B-B14F-4D97-AF65-F5344CB8AC3E}">
        <p14:creationId xmlns:p14="http://schemas.microsoft.com/office/powerpoint/2010/main" val="33977549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A742070-93B0-41C1-ACA8-A2E1CAB29D6C}"/>
              </a:ext>
            </a:extLst>
          </p:cNvPr>
          <p:cNvPicPr>
            <a:picLocks noChangeAspect="1" noChangeArrowheads="1"/>
          </p:cNvPicPr>
          <p:nvPr/>
        </p:nvPicPr>
        <p:blipFill rotWithShape="1">
          <a:blip r:embed="rId2" cstate="print"/>
          <a:srcRect l="12067" r="37537" b="37994"/>
          <a:stretch/>
        </p:blipFill>
        <p:spPr bwMode="auto">
          <a:xfrm>
            <a:off x="872611" y="3714502"/>
            <a:ext cx="3318520" cy="3065614"/>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FLEXOR CARPI RADIALIS </a:t>
            </a:r>
            <a:endParaRPr lang="sr-Latn-CS" altLang="en-US" sz="2800" b="1" dirty="0">
              <a:solidFill>
                <a:srgbClr val="FF0000"/>
              </a:solidFill>
              <a:effectLst>
                <a:outerShdw blurRad="38100" dist="38100" dir="2700000" algn="tl">
                  <a:srgbClr val="C0C0C0"/>
                </a:outerShdw>
              </a:effectLst>
            </a:endParaRPr>
          </a:p>
        </p:txBody>
      </p:sp>
      <p:sp>
        <p:nvSpPr>
          <p:cNvPr id="12" name="TextBox 11">
            <a:extLst>
              <a:ext uri="{FF2B5EF4-FFF2-40B4-BE49-F238E27FC236}">
                <a16:creationId xmlns:a16="http://schemas.microsoft.com/office/drawing/2014/main" id="{FCA07C8D-991E-79E0-722E-67DFEFBB3C14}"/>
              </a:ext>
            </a:extLst>
          </p:cNvPr>
          <p:cNvSpPr txBox="1"/>
          <p:nvPr/>
        </p:nvSpPr>
        <p:spPr>
          <a:xfrm>
            <a:off x="0" y="823096"/>
            <a:ext cx="4724276" cy="2800767"/>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To reach its distal attachment, the FCR tendon passes through a canal in the lateral part of the flexor retinaculum and through a vertical groove in the trapezium in its own synovial tendinous sheath of the flexor carpi radialis.</a:t>
            </a:r>
          </a:p>
          <a:p>
            <a:pPr marL="285750" indent="-285750">
              <a:buFont typeface="Arial" panose="020B0604020202020204" pitchFamily="34" charset="0"/>
              <a:buChar char="•"/>
            </a:pPr>
            <a:r>
              <a:rPr lang="en-GB" sz="1600" dirty="0">
                <a:latin typeface="+mn-lt"/>
              </a:rPr>
              <a:t>The FCR tendon is a good guide to the radial artery, which lies just lateral to it. It is the medial border of </a:t>
            </a:r>
            <a:r>
              <a:rPr lang="en-GB" sz="1600" b="1" dirty="0">
                <a:solidFill>
                  <a:srgbClr val="FF0000"/>
                </a:solidFill>
                <a:latin typeface="+mn-lt"/>
              </a:rPr>
              <a:t>sulcus radialis</a:t>
            </a:r>
            <a:r>
              <a:rPr lang="en-GB" sz="1600" dirty="0">
                <a:latin typeface="+mn-lt"/>
              </a:rPr>
              <a:t>, where radial artery passes and where the pulse can be palpated (lateral border is the tendon of brachioradial muscle).</a:t>
            </a:r>
          </a:p>
        </p:txBody>
      </p:sp>
      <p:pic>
        <p:nvPicPr>
          <p:cNvPr id="4" name="Picture 3" descr="00026S407">
            <a:extLst>
              <a:ext uri="{FF2B5EF4-FFF2-40B4-BE49-F238E27FC236}">
                <a16:creationId xmlns:a16="http://schemas.microsoft.com/office/drawing/2014/main" id="{58C57BD2-C9B8-7395-2925-831F91770B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0178" y="838268"/>
            <a:ext cx="3276634" cy="561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32123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A742070-93B0-41C1-ACA8-A2E1CAB29D6C}"/>
              </a:ext>
            </a:extLst>
          </p:cNvPr>
          <p:cNvPicPr>
            <a:picLocks noChangeAspect="1" noChangeArrowheads="1"/>
          </p:cNvPicPr>
          <p:nvPr/>
        </p:nvPicPr>
        <p:blipFill rotWithShape="1">
          <a:blip r:embed="rId2" cstate="print"/>
          <a:srcRect l="12067" r="37537" b="37994"/>
          <a:stretch/>
        </p:blipFill>
        <p:spPr bwMode="auto">
          <a:xfrm>
            <a:off x="4798693" y="1905040"/>
            <a:ext cx="4335075" cy="4004697"/>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PALMARIS LONGUS</a:t>
            </a:r>
            <a:endParaRPr lang="sr-Latn-CS"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7E26125F-E941-92D5-D6E5-5E8A8E8EA21C}"/>
              </a:ext>
            </a:extLst>
          </p:cNvPr>
          <p:cNvPicPr>
            <a:picLocks noChangeAspect="1"/>
          </p:cNvPicPr>
          <p:nvPr/>
        </p:nvPicPr>
        <p:blipFill rotWithShape="1">
          <a:blip r:embed="rId3"/>
          <a:srcRect b="90352"/>
          <a:stretch/>
        </p:blipFill>
        <p:spPr>
          <a:xfrm>
            <a:off x="76318" y="384205"/>
            <a:ext cx="8991364" cy="835054"/>
          </a:xfrm>
          <a:prstGeom prst="rect">
            <a:avLst/>
          </a:prstGeom>
        </p:spPr>
      </p:pic>
      <p:pic>
        <p:nvPicPr>
          <p:cNvPr id="8" name="Picture 7">
            <a:extLst>
              <a:ext uri="{FF2B5EF4-FFF2-40B4-BE49-F238E27FC236}">
                <a16:creationId xmlns:a16="http://schemas.microsoft.com/office/drawing/2014/main" id="{390CB797-006E-3A8A-6872-E64E5F61AB61}"/>
              </a:ext>
            </a:extLst>
          </p:cNvPr>
          <p:cNvPicPr>
            <a:picLocks noChangeAspect="1"/>
          </p:cNvPicPr>
          <p:nvPr/>
        </p:nvPicPr>
        <p:blipFill>
          <a:blip r:embed="rId4"/>
          <a:stretch>
            <a:fillRect/>
          </a:stretch>
        </p:blipFill>
        <p:spPr>
          <a:xfrm>
            <a:off x="2786378" y="3276604"/>
            <a:ext cx="1851820" cy="2453853"/>
          </a:xfrm>
          <a:prstGeom prst="rect">
            <a:avLst/>
          </a:prstGeom>
        </p:spPr>
      </p:pic>
      <p:pic>
        <p:nvPicPr>
          <p:cNvPr id="2" name="Picture 1">
            <a:extLst>
              <a:ext uri="{FF2B5EF4-FFF2-40B4-BE49-F238E27FC236}">
                <a16:creationId xmlns:a16="http://schemas.microsoft.com/office/drawing/2014/main" id="{1CB9A38B-7772-8124-C370-DA1A13D3D862}"/>
              </a:ext>
            </a:extLst>
          </p:cNvPr>
          <p:cNvPicPr>
            <a:picLocks noChangeAspect="1"/>
          </p:cNvPicPr>
          <p:nvPr/>
        </p:nvPicPr>
        <p:blipFill rotWithShape="1">
          <a:blip r:embed="rId3"/>
          <a:srcRect t="22664" b="69339"/>
          <a:stretch/>
        </p:blipFill>
        <p:spPr>
          <a:xfrm>
            <a:off x="76318" y="1206006"/>
            <a:ext cx="8991364" cy="692158"/>
          </a:xfrm>
          <a:prstGeom prst="rect">
            <a:avLst/>
          </a:prstGeom>
        </p:spPr>
      </p:pic>
      <p:sp>
        <p:nvSpPr>
          <p:cNvPr id="9" name="TextBox 8">
            <a:extLst>
              <a:ext uri="{FF2B5EF4-FFF2-40B4-BE49-F238E27FC236}">
                <a16:creationId xmlns:a16="http://schemas.microsoft.com/office/drawing/2014/main" id="{B64806C4-3252-1EE5-EF03-6A8A3B16C145}"/>
              </a:ext>
            </a:extLst>
          </p:cNvPr>
          <p:cNvSpPr txBox="1"/>
          <p:nvPr/>
        </p:nvSpPr>
        <p:spPr>
          <a:xfrm>
            <a:off x="76318" y="1908037"/>
            <a:ext cx="4572000" cy="1815882"/>
          </a:xfrm>
          <a:prstGeom prst="rect">
            <a:avLst/>
          </a:prstGeom>
          <a:noFill/>
        </p:spPr>
        <p:txBody>
          <a:bodyPr wrap="square">
            <a:spAutoFit/>
          </a:bodyPr>
          <a:lstStyle/>
          <a:p>
            <a:pPr marL="285750" indent="-285750">
              <a:buFont typeface="Arial" panose="020B0604020202020204" pitchFamily="34" charset="0"/>
              <a:buChar char="•"/>
            </a:pPr>
            <a:r>
              <a:rPr lang="en-GB" sz="1600" dirty="0"/>
              <a:t>The palmaris longus, a small fusiform muscle, is absent on one or both sides (usually the left) in approximately 14% of people.</a:t>
            </a:r>
          </a:p>
          <a:p>
            <a:pPr marL="285750" indent="-285750">
              <a:buFont typeface="Arial" panose="020B0604020202020204" pitchFamily="34" charset="0"/>
              <a:buChar char="•"/>
            </a:pPr>
            <a:r>
              <a:rPr lang="en-GB" sz="1600" dirty="0"/>
              <a:t>It has a short belly and a long, cord-like tendon that passes superficial to the flexor retinaculum and attaches to it and the apex of the palmar aponeurosis.</a:t>
            </a:r>
            <a:endParaRPr lang="en-GB" sz="1600" dirty="0">
              <a:latin typeface="+mn-lt"/>
            </a:endParaRPr>
          </a:p>
        </p:txBody>
      </p:sp>
      <p:pic>
        <p:nvPicPr>
          <p:cNvPr id="7" name="Picture 6">
            <a:extLst>
              <a:ext uri="{FF2B5EF4-FFF2-40B4-BE49-F238E27FC236}">
                <a16:creationId xmlns:a16="http://schemas.microsoft.com/office/drawing/2014/main" id="{8B72DAE6-1323-1806-D978-4F044B52BC67}"/>
              </a:ext>
            </a:extLst>
          </p:cNvPr>
          <p:cNvPicPr>
            <a:picLocks noChangeAspect="1"/>
          </p:cNvPicPr>
          <p:nvPr/>
        </p:nvPicPr>
        <p:blipFill>
          <a:blip r:embed="rId5"/>
          <a:stretch>
            <a:fillRect/>
          </a:stretch>
        </p:blipFill>
        <p:spPr>
          <a:xfrm>
            <a:off x="1235229" y="5860388"/>
            <a:ext cx="6673542" cy="768928"/>
          </a:xfrm>
          <a:prstGeom prst="rect">
            <a:avLst/>
          </a:prstGeom>
        </p:spPr>
      </p:pic>
    </p:spTree>
    <p:extLst>
      <p:ext uri="{BB962C8B-B14F-4D97-AF65-F5344CB8AC3E}">
        <p14:creationId xmlns:p14="http://schemas.microsoft.com/office/powerpoint/2010/main" val="21143174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l="8563" r="42372" b="37993"/>
          <a:stretch>
            <a:fillRect/>
          </a:stretch>
        </p:blipFill>
        <p:spPr bwMode="auto">
          <a:xfrm>
            <a:off x="900113" y="80963"/>
            <a:ext cx="7143750" cy="6777037"/>
          </a:xfrm>
          <a:prstGeom prst="rect">
            <a:avLst/>
          </a:prstGeom>
          <a:noFill/>
          <a:ln w="9525">
            <a:noFill/>
            <a:miter lim="800000"/>
            <a:headEnd/>
            <a:tailEnd/>
          </a:ln>
        </p:spPr>
      </p:pic>
    </p:spTree>
    <p:extLst>
      <p:ext uri="{BB962C8B-B14F-4D97-AF65-F5344CB8AC3E}">
        <p14:creationId xmlns:p14="http://schemas.microsoft.com/office/powerpoint/2010/main" val="414868138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A22264-DAB6-3330-2BAA-58D9AAC21399}"/>
              </a:ext>
            </a:extLst>
          </p:cNvPr>
          <p:cNvPicPr>
            <a:picLocks noChangeAspect="1"/>
          </p:cNvPicPr>
          <p:nvPr/>
        </p:nvPicPr>
        <p:blipFill rotWithShape="1">
          <a:blip r:embed="rId2"/>
          <a:srcRect b="82301"/>
          <a:stretch/>
        </p:blipFill>
        <p:spPr>
          <a:xfrm>
            <a:off x="47768" y="762070"/>
            <a:ext cx="9106424" cy="609584"/>
          </a:xfrm>
          <a:prstGeom prst="rect">
            <a:avLst/>
          </a:prstGeom>
        </p:spPr>
      </p:pic>
      <p:pic>
        <p:nvPicPr>
          <p:cNvPr id="3" name="Picture 2">
            <a:extLst>
              <a:ext uri="{FF2B5EF4-FFF2-40B4-BE49-F238E27FC236}">
                <a16:creationId xmlns:a16="http://schemas.microsoft.com/office/drawing/2014/main" id="{F25E5AB7-D764-5264-9B2D-4C886A464BC6}"/>
              </a:ext>
            </a:extLst>
          </p:cNvPr>
          <p:cNvPicPr>
            <a:picLocks noChangeAspect="1"/>
          </p:cNvPicPr>
          <p:nvPr/>
        </p:nvPicPr>
        <p:blipFill rotWithShape="1">
          <a:blip r:embed="rId2"/>
          <a:srcRect t="46459" b="33630"/>
          <a:stretch/>
        </p:blipFill>
        <p:spPr>
          <a:xfrm>
            <a:off x="37576" y="1315917"/>
            <a:ext cx="9106424" cy="685782"/>
          </a:xfrm>
          <a:prstGeom prst="rect">
            <a:avLst/>
          </a:prstGeom>
        </p:spPr>
      </p:pic>
      <p:pic>
        <p:nvPicPr>
          <p:cNvPr id="4" name="Picture 3">
            <a:extLst>
              <a:ext uri="{FF2B5EF4-FFF2-40B4-BE49-F238E27FC236}">
                <a16:creationId xmlns:a16="http://schemas.microsoft.com/office/drawing/2014/main" id="{9A0378B6-2F15-66EB-C83A-67419E3CF9E2}"/>
              </a:ext>
            </a:extLst>
          </p:cNvPr>
          <p:cNvPicPr>
            <a:picLocks noChangeAspect="1"/>
          </p:cNvPicPr>
          <p:nvPr/>
        </p:nvPicPr>
        <p:blipFill rotWithShape="1">
          <a:blip r:embed="rId3"/>
          <a:srcRect l="35805" r="23085" b="56733"/>
          <a:stretch/>
        </p:blipFill>
        <p:spPr>
          <a:xfrm>
            <a:off x="1534010" y="2001657"/>
            <a:ext cx="6133939" cy="4829029"/>
          </a:xfrm>
          <a:prstGeom prst="rect">
            <a:avLst/>
          </a:prstGeom>
        </p:spPr>
      </p:pic>
      <p:sp>
        <p:nvSpPr>
          <p:cNvPr id="5" name="TextBox 4">
            <a:extLst>
              <a:ext uri="{FF2B5EF4-FFF2-40B4-BE49-F238E27FC236}">
                <a16:creationId xmlns:a16="http://schemas.microsoft.com/office/drawing/2014/main" id="{23864013-3BC2-AA66-0441-B4F49BDEB913}"/>
              </a:ext>
            </a:extLst>
          </p:cNvPr>
          <p:cNvSpPr txBox="1"/>
          <p:nvPr/>
        </p:nvSpPr>
        <p:spPr>
          <a:xfrm>
            <a:off x="2743128" y="179385"/>
            <a:ext cx="4572000" cy="523220"/>
          </a:xfrm>
          <a:prstGeom prst="rect">
            <a:avLst/>
          </a:prstGeom>
          <a:noFill/>
        </p:spPr>
        <p:txBody>
          <a:bodyPr wrap="square">
            <a:spAutoFit/>
          </a:bodyPr>
          <a:lstStyle/>
          <a:p>
            <a:r>
              <a:rPr lang="en-GB" altLang="en-US" sz="2800" dirty="0">
                <a:solidFill>
                  <a:srgbClr val="FF0000"/>
                </a:solidFill>
                <a:effectLst>
                  <a:outerShdw blurRad="38100" dist="38100" dir="2700000" algn="tl">
                    <a:srgbClr val="C0C0C0"/>
                  </a:outerShdw>
                </a:effectLst>
              </a:rPr>
              <a:t>M. PECTORALIS MINOR</a:t>
            </a:r>
            <a:endParaRPr lang="en-GB" sz="2800" dirty="0"/>
          </a:p>
        </p:txBody>
      </p:sp>
    </p:spTree>
    <p:extLst>
      <p:ext uri="{BB962C8B-B14F-4D97-AF65-F5344CB8AC3E}">
        <p14:creationId xmlns:p14="http://schemas.microsoft.com/office/powerpoint/2010/main" val="263727871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A742070-93B0-41C1-ACA8-A2E1CAB29D6C}"/>
              </a:ext>
            </a:extLst>
          </p:cNvPr>
          <p:cNvPicPr>
            <a:picLocks noChangeAspect="1" noChangeArrowheads="1"/>
          </p:cNvPicPr>
          <p:nvPr/>
        </p:nvPicPr>
        <p:blipFill rotWithShape="1">
          <a:blip r:embed="rId2" cstate="print"/>
          <a:srcRect l="12067" r="37537" b="37994"/>
          <a:stretch/>
        </p:blipFill>
        <p:spPr bwMode="auto">
          <a:xfrm>
            <a:off x="4742695" y="1743084"/>
            <a:ext cx="4335075" cy="4004697"/>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FLEXOR CARPI ULNARIS</a:t>
            </a:r>
            <a:endParaRPr lang="sr-Latn-CS"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7E26125F-E941-92D5-D6E5-5E8A8E8EA21C}"/>
              </a:ext>
            </a:extLst>
          </p:cNvPr>
          <p:cNvPicPr>
            <a:picLocks noChangeAspect="1"/>
          </p:cNvPicPr>
          <p:nvPr/>
        </p:nvPicPr>
        <p:blipFill rotWithShape="1">
          <a:blip r:embed="rId3"/>
          <a:srcRect b="90352"/>
          <a:stretch/>
        </p:blipFill>
        <p:spPr>
          <a:xfrm>
            <a:off x="76318" y="384205"/>
            <a:ext cx="8991364" cy="835054"/>
          </a:xfrm>
          <a:prstGeom prst="rect">
            <a:avLst/>
          </a:prstGeom>
        </p:spPr>
      </p:pic>
      <p:pic>
        <p:nvPicPr>
          <p:cNvPr id="8" name="Picture 7">
            <a:extLst>
              <a:ext uri="{FF2B5EF4-FFF2-40B4-BE49-F238E27FC236}">
                <a16:creationId xmlns:a16="http://schemas.microsoft.com/office/drawing/2014/main" id="{390CB797-006E-3A8A-6872-E64E5F61AB61}"/>
              </a:ext>
            </a:extLst>
          </p:cNvPr>
          <p:cNvPicPr>
            <a:picLocks noChangeAspect="1"/>
          </p:cNvPicPr>
          <p:nvPr/>
        </p:nvPicPr>
        <p:blipFill>
          <a:blip r:embed="rId4"/>
          <a:stretch>
            <a:fillRect/>
          </a:stretch>
        </p:blipFill>
        <p:spPr>
          <a:xfrm>
            <a:off x="796750" y="4030021"/>
            <a:ext cx="1851820" cy="2453853"/>
          </a:xfrm>
          <a:prstGeom prst="rect">
            <a:avLst/>
          </a:prstGeom>
        </p:spPr>
      </p:pic>
      <p:pic>
        <p:nvPicPr>
          <p:cNvPr id="4" name="Picture 3">
            <a:extLst>
              <a:ext uri="{FF2B5EF4-FFF2-40B4-BE49-F238E27FC236}">
                <a16:creationId xmlns:a16="http://schemas.microsoft.com/office/drawing/2014/main" id="{23731497-9863-EC38-413C-C909A00D9F20}"/>
              </a:ext>
            </a:extLst>
          </p:cNvPr>
          <p:cNvPicPr>
            <a:picLocks noChangeAspect="1"/>
          </p:cNvPicPr>
          <p:nvPr/>
        </p:nvPicPr>
        <p:blipFill rotWithShape="1">
          <a:blip r:embed="rId3"/>
          <a:srcRect t="29758" b="57783"/>
          <a:stretch/>
        </p:blipFill>
        <p:spPr>
          <a:xfrm>
            <a:off x="93026" y="1209121"/>
            <a:ext cx="8904376" cy="1067927"/>
          </a:xfrm>
          <a:prstGeom prst="rect">
            <a:avLst/>
          </a:prstGeom>
        </p:spPr>
      </p:pic>
      <p:sp>
        <p:nvSpPr>
          <p:cNvPr id="12" name="TextBox 11">
            <a:extLst>
              <a:ext uri="{FF2B5EF4-FFF2-40B4-BE49-F238E27FC236}">
                <a16:creationId xmlns:a16="http://schemas.microsoft.com/office/drawing/2014/main" id="{6DFF394B-331A-8969-38E3-362B239E3245}"/>
              </a:ext>
            </a:extLst>
          </p:cNvPr>
          <p:cNvSpPr txBox="1"/>
          <p:nvPr/>
        </p:nvSpPr>
        <p:spPr>
          <a:xfrm>
            <a:off x="81556" y="2341554"/>
            <a:ext cx="5113596" cy="1569660"/>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flexor carpi </a:t>
            </a:r>
            <a:r>
              <a:rPr lang="en-GB" sz="1600" dirty="0" err="1">
                <a:latin typeface="+mn-lt"/>
              </a:rPr>
              <a:t>ulnaris</a:t>
            </a:r>
            <a:r>
              <a:rPr lang="en-GB" sz="1600" dirty="0">
                <a:latin typeface="+mn-lt"/>
              </a:rPr>
              <a:t> (FCU) is the most medial of the superficial flexor muscles. </a:t>
            </a:r>
          </a:p>
          <a:p>
            <a:pPr marL="285750" indent="-285750">
              <a:buFont typeface="Arial" panose="020B0604020202020204" pitchFamily="34" charset="0"/>
              <a:buChar char="•"/>
            </a:pPr>
            <a:r>
              <a:rPr lang="en-GB" sz="1600" dirty="0">
                <a:latin typeface="+mn-lt"/>
              </a:rPr>
              <a:t>The FCU simultaneously flexes and adducts the hand at the wrist if acting alone. It flexes the wrist when it acts with the FCR and adducts it when acting with the extensor carpi </a:t>
            </a:r>
            <a:r>
              <a:rPr lang="en-GB" sz="1600" dirty="0" err="1">
                <a:latin typeface="+mn-lt"/>
              </a:rPr>
              <a:t>ulnaris</a:t>
            </a:r>
            <a:r>
              <a:rPr lang="en-GB" sz="1600" dirty="0">
                <a:latin typeface="+mn-lt"/>
              </a:rPr>
              <a:t>. </a:t>
            </a:r>
          </a:p>
        </p:txBody>
      </p:sp>
      <p:sp>
        <p:nvSpPr>
          <p:cNvPr id="15" name="TextBox 14">
            <a:extLst>
              <a:ext uri="{FF2B5EF4-FFF2-40B4-BE49-F238E27FC236}">
                <a16:creationId xmlns:a16="http://schemas.microsoft.com/office/drawing/2014/main" id="{29798447-CB1D-F59F-5114-730C6E64A91F}"/>
              </a:ext>
            </a:extLst>
          </p:cNvPr>
          <p:cNvSpPr txBox="1"/>
          <p:nvPr/>
        </p:nvSpPr>
        <p:spPr>
          <a:xfrm>
            <a:off x="2057526" y="1324108"/>
            <a:ext cx="1866916" cy="400110"/>
          </a:xfrm>
          <a:prstGeom prst="rect">
            <a:avLst/>
          </a:prstGeom>
          <a:noFill/>
        </p:spPr>
        <p:txBody>
          <a:bodyPr wrap="square">
            <a:spAutoFit/>
          </a:bodyPr>
          <a:lstStyle/>
          <a:p>
            <a:r>
              <a:rPr lang="en-GB" sz="1000" dirty="0">
                <a:latin typeface="+mj-lt"/>
              </a:rPr>
              <a:t>Medial epicondyle of humerus</a:t>
            </a:r>
          </a:p>
          <a:p>
            <a:r>
              <a:rPr lang="en-GB" sz="1000" dirty="0">
                <a:latin typeface="+mj-lt"/>
              </a:rPr>
              <a:t> (common flexor origin)</a:t>
            </a:r>
          </a:p>
        </p:txBody>
      </p:sp>
      <p:pic>
        <p:nvPicPr>
          <p:cNvPr id="17" name="Picture 16">
            <a:extLst>
              <a:ext uri="{FF2B5EF4-FFF2-40B4-BE49-F238E27FC236}">
                <a16:creationId xmlns:a16="http://schemas.microsoft.com/office/drawing/2014/main" id="{806BC1A6-3BD7-505D-2A39-B4C7D3710F6A}"/>
              </a:ext>
            </a:extLst>
          </p:cNvPr>
          <p:cNvPicPr>
            <a:picLocks noChangeAspect="1"/>
          </p:cNvPicPr>
          <p:nvPr/>
        </p:nvPicPr>
        <p:blipFill>
          <a:blip r:embed="rId5"/>
          <a:stretch>
            <a:fillRect/>
          </a:stretch>
        </p:blipFill>
        <p:spPr>
          <a:xfrm>
            <a:off x="2829619" y="5712153"/>
            <a:ext cx="6167719" cy="867056"/>
          </a:xfrm>
          <a:prstGeom prst="rect">
            <a:avLst/>
          </a:prstGeom>
        </p:spPr>
      </p:pic>
    </p:spTree>
    <p:extLst>
      <p:ext uri="{BB962C8B-B14F-4D97-AF65-F5344CB8AC3E}">
        <p14:creationId xmlns:p14="http://schemas.microsoft.com/office/powerpoint/2010/main" val="41577902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6A742070-93B0-41C1-ACA8-A2E1CAB29D6C}"/>
              </a:ext>
            </a:extLst>
          </p:cNvPr>
          <p:cNvPicPr>
            <a:picLocks noChangeAspect="1" noChangeArrowheads="1"/>
          </p:cNvPicPr>
          <p:nvPr/>
        </p:nvPicPr>
        <p:blipFill rotWithShape="1">
          <a:blip r:embed="rId2" cstate="print"/>
          <a:srcRect l="12067" r="37537" b="37994"/>
          <a:stretch/>
        </p:blipFill>
        <p:spPr bwMode="auto">
          <a:xfrm>
            <a:off x="4267208" y="2075809"/>
            <a:ext cx="4335075" cy="4004697"/>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FLEXOR CARPI ULNARIS</a:t>
            </a:r>
            <a:endParaRPr lang="sr-Latn-CS" altLang="en-US" sz="2800" b="1" dirty="0">
              <a:solidFill>
                <a:srgbClr val="FF0000"/>
              </a:solidFill>
              <a:effectLst>
                <a:outerShdw blurRad="38100" dist="38100" dir="2700000" algn="tl">
                  <a:srgbClr val="C0C0C0"/>
                </a:outerShdw>
              </a:effectLst>
            </a:endParaRPr>
          </a:p>
        </p:txBody>
      </p:sp>
      <p:sp>
        <p:nvSpPr>
          <p:cNvPr id="2" name="TextBox 1">
            <a:extLst>
              <a:ext uri="{FF2B5EF4-FFF2-40B4-BE49-F238E27FC236}">
                <a16:creationId xmlns:a16="http://schemas.microsoft.com/office/drawing/2014/main" id="{06D30941-0976-9CF5-5922-34DF19251502}"/>
              </a:ext>
            </a:extLst>
          </p:cNvPr>
          <p:cNvSpPr txBox="1"/>
          <p:nvPr/>
        </p:nvSpPr>
        <p:spPr>
          <a:xfrm>
            <a:off x="136269" y="620057"/>
            <a:ext cx="8871461" cy="1323439"/>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a:t>
            </a:r>
            <a:r>
              <a:rPr lang="en-GB" sz="1600" u="sng" dirty="0">
                <a:latin typeface="+mn-lt"/>
              </a:rPr>
              <a:t>ulnar nerve enters the forearm </a:t>
            </a:r>
            <a:r>
              <a:rPr lang="en-GB" sz="1600" dirty="0">
                <a:latin typeface="+mn-lt"/>
              </a:rPr>
              <a:t>by passing between the humeral and ulnar heads of its proximal attachment.</a:t>
            </a:r>
          </a:p>
          <a:p>
            <a:pPr marL="285750" indent="-285750">
              <a:buFont typeface="Arial" panose="020B0604020202020204" pitchFamily="34" charset="0"/>
              <a:buChar char="•"/>
            </a:pPr>
            <a:r>
              <a:rPr lang="en-GB" sz="1600" dirty="0">
                <a:latin typeface="+mn-lt"/>
              </a:rPr>
              <a:t>The tendon of the FCU is a guide to the ulnar nerve and artery, which are on its lateral side at the wrist. It borders and with retinaculum </a:t>
            </a:r>
            <a:r>
              <a:rPr lang="en-GB" sz="1600" dirty="0" err="1">
                <a:latin typeface="+mn-lt"/>
              </a:rPr>
              <a:t>flexorum</a:t>
            </a:r>
            <a:r>
              <a:rPr lang="en-GB" sz="1600" dirty="0">
                <a:latin typeface="+mn-lt"/>
              </a:rPr>
              <a:t> form </a:t>
            </a:r>
            <a:r>
              <a:rPr lang="en-GB" sz="1600" b="1" dirty="0" err="1">
                <a:latin typeface="+mn-lt"/>
              </a:rPr>
              <a:t>canalis</a:t>
            </a:r>
            <a:r>
              <a:rPr lang="en-GB" sz="1600" b="1" dirty="0">
                <a:latin typeface="+mn-lt"/>
              </a:rPr>
              <a:t> carpi </a:t>
            </a:r>
            <a:r>
              <a:rPr lang="en-GB" sz="1600" b="1" dirty="0" err="1">
                <a:latin typeface="+mn-lt"/>
              </a:rPr>
              <a:t>ulnaris</a:t>
            </a:r>
            <a:r>
              <a:rPr lang="en-GB" sz="1600" dirty="0">
                <a:latin typeface="+mn-lt"/>
              </a:rPr>
              <a:t>, through which ulnar nerve and ulnar artery enters the wrist, and ulnar veins leave the </a:t>
            </a:r>
            <a:r>
              <a:rPr lang="en-GB" sz="1600" dirty="0" err="1">
                <a:latin typeface="+mn-lt"/>
              </a:rPr>
              <a:t>wrsit</a:t>
            </a:r>
            <a:endParaRPr lang="en-GB" sz="1600" dirty="0">
              <a:latin typeface="+mn-lt"/>
            </a:endParaRPr>
          </a:p>
        </p:txBody>
      </p:sp>
      <p:pic>
        <p:nvPicPr>
          <p:cNvPr id="9" name="Picture 8" descr="00026S407">
            <a:extLst>
              <a:ext uri="{FF2B5EF4-FFF2-40B4-BE49-F238E27FC236}">
                <a16:creationId xmlns:a16="http://schemas.microsoft.com/office/drawing/2014/main" id="{046BC84B-BD4B-BDD1-E70A-D06D75F7CF7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5486" y="2101193"/>
            <a:ext cx="2438456" cy="418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27928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descr="00031N445">
            <a:extLst>
              <a:ext uri="{FF2B5EF4-FFF2-40B4-BE49-F238E27FC236}">
                <a16:creationId xmlns:a16="http://schemas.microsoft.com/office/drawing/2014/main" id="{288EFBB4-57ED-08F2-C249-120F84A732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2147491" y="391629"/>
            <a:ext cx="4849018" cy="6074742"/>
          </a:xfrm>
          <a:prstGeom prst="rect">
            <a:avLst/>
          </a:prstGeom>
        </p:spPr>
      </p:pic>
    </p:spTree>
    <p:extLst>
      <p:ext uri="{BB962C8B-B14F-4D97-AF65-F5344CB8AC3E}">
        <p14:creationId xmlns:p14="http://schemas.microsoft.com/office/powerpoint/2010/main" val="1962645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0147CD-5EC4-AFC4-7F07-9D17E11CEF2C}"/>
              </a:ext>
            </a:extLst>
          </p:cNvPr>
          <p:cNvPicPr>
            <a:picLocks noChangeAspect="1"/>
          </p:cNvPicPr>
          <p:nvPr/>
        </p:nvPicPr>
        <p:blipFill>
          <a:blip r:embed="rId2"/>
          <a:stretch>
            <a:fillRect/>
          </a:stretch>
        </p:blipFill>
        <p:spPr>
          <a:xfrm>
            <a:off x="2712559" y="251184"/>
            <a:ext cx="3718882" cy="6355631"/>
          </a:xfrm>
          <a:prstGeom prst="rect">
            <a:avLst/>
          </a:prstGeom>
        </p:spPr>
      </p:pic>
    </p:spTree>
    <p:extLst>
      <p:ext uri="{BB962C8B-B14F-4D97-AF65-F5344CB8AC3E}">
        <p14:creationId xmlns:p14="http://schemas.microsoft.com/office/powerpoint/2010/main" val="127095701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FLEXOR DIGITORUM SUPERFICIALIS</a:t>
            </a:r>
            <a:endParaRPr lang="sr-Latn-CS" altLang="en-US" sz="2800" b="1" dirty="0">
              <a:solidFill>
                <a:srgbClr val="FF0000"/>
              </a:solidFill>
              <a:effectLst>
                <a:outerShdw blurRad="38100" dist="38100" dir="2700000" algn="tl">
                  <a:srgbClr val="C0C0C0"/>
                </a:outerShdw>
              </a:effectLst>
            </a:endParaRPr>
          </a:p>
        </p:txBody>
      </p:sp>
      <p:pic>
        <p:nvPicPr>
          <p:cNvPr id="3" name="Picture 2">
            <a:extLst>
              <a:ext uri="{FF2B5EF4-FFF2-40B4-BE49-F238E27FC236}">
                <a16:creationId xmlns:a16="http://schemas.microsoft.com/office/drawing/2014/main" id="{7E26125F-E941-92D5-D6E5-5E8A8E8EA21C}"/>
              </a:ext>
            </a:extLst>
          </p:cNvPr>
          <p:cNvPicPr>
            <a:picLocks noChangeAspect="1"/>
          </p:cNvPicPr>
          <p:nvPr/>
        </p:nvPicPr>
        <p:blipFill rotWithShape="1">
          <a:blip r:embed="rId2"/>
          <a:srcRect b="93955"/>
          <a:stretch/>
        </p:blipFill>
        <p:spPr>
          <a:xfrm>
            <a:off x="76318" y="384205"/>
            <a:ext cx="8991364" cy="523220"/>
          </a:xfrm>
          <a:prstGeom prst="rect">
            <a:avLst/>
          </a:prstGeom>
        </p:spPr>
      </p:pic>
      <p:pic>
        <p:nvPicPr>
          <p:cNvPr id="2" name="Picture 1">
            <a:extLst>
              <a:ext uri="{FF2B5EF4-FFF2-40B4-BE49-F238E27FC236}">
                <a16:creationId xmlns:a16="http://schemas.microsoft.com/office/drawing/2014/main" id="{126B4EC3-6C76-2081-D9DB-733816C2F3C6}"/>
              </a:ext>
            </a:extLst>
          </p:cNvPr>
          <p:cNvPicPr>
            <a:picLocks noChangeAspect="1"/>
          </p:cNvPicPr>
          <p:nvPr/>
        </p:nvPicPr>
        <p:blipFill rotWithShape="1">
          <a:blip r:embed="rId2"/>
          <a:srcRect t="42217" b="38522"/>
          <a:stretch/>
        </p:blipFill>
        <p:spPr>
          <a:xfrm>
            <a:off x="76318" y="907425"/>
            <a:ext cx="9041366" cy="1676356"/>
          </a:xfrm>
          <a:prstGeom prst="rect">
            <a:avLst/>
          </a:prstGeom>
        </p:spPr>
      </p:pic>
      <p:pic>
        <p:nvPicPr>
          <p:cNvPr id="7" name="Picture 4">
            <a:extLst>
              <a:ext uri="{FF2B5EF4-FFF2-40B4-BE49-F238E27FC236}">
                <a16:creationId xmlns:a16="http://schemas.microsoft.com/office/drawing/2014/main" id="{72AE3D53-4254-A266-072F-19D0617BD4E1}"/>
              </a:ext>
            </a:extLst>
          </p:cNvPr>
          <p:cNvPicPr>
            <a:picLocks noChangeAspect="1" noChangeArrowheads="1"/>
          </p:cNvPicPr>
          <p:nvPr/>
        </p:nvPicPr>
        <p:blipFill rotWithShape="1">
          <a:blip r:embed="rId3" cstate="print"/>
          <a:srcRect l="16258" r="42039" b="37746"/>
          <a:stretch/>
        </p:blipFill>
        <p:spPr bwMode="auto">
          <a:xfrm>
            <a:off x="5410178" y="2578661"/>
            <a:ext cx="3657468" cy="4095750"/>
          </a:xfrm>
          <a:prstGeom prst="rect">
            <a:avLst/>
          </a:prstGeom>
          <a:noFill/>
          <a:ln w="9525">
            <a:noFill/>
            <a:bevel/>
            <a:headEnd/>
            <a:tailEnd/>
          </a:ln>
          <a:effectLst/>
        </p:spPr>
      </p:pic>
      <p:sp>
        <p:nvSpPr>
          <p:cNvPr id="10" name="TextBox 9">
            <a:extLst>
              <a:ext uri="{FF2B5EF4-FFF2-40B4-BE49-F238E27FC236}">
                <a16:creationId xmlns:a16="http://schemas.microsoft.com/office/drawing/2014/main" id="{F6392A7B-FE43-4291-944D-61139E22083D}"/>
              </a:ext>
            </a:extLst>
          </p:cNvPr>
          <p:cNvSpPr txBox="1"/>
          <p:nvPr/>
        </p:nvSpPr>
        <p:spPr>
          <a:xfrm>
            <a:off x="39112" y="2667841"/>
            <a:ext cx="5260171" cy="3785652"/>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median nerve and ulnar artery enter the forearm by passing between its </a:t>
            </a:r>
            <a:r>
              <a:rPr lang="en-GB" sz="1600" dirty="0" err="1">
                <a:latin typeface="+mn-lt"/>
              </a:rPr>
              <a:t>humero</a:t>
            </a:r>
            <a:r>
              <a:rPr lang="en-GB" sz="1600" dirty="0">
                <a:latin typeface="+mn-lt"/>
              </a:rPr>
              <a:t>-ulnar and radial heads.</a:t>
            </a:r>
          </a:p>
          <a:p>
            <a:pPr marL="285750" indent="-285750">
              <a:buFont typeface="Arial" panose="020B0604020202020204" pitchFamily="34" charset="0"/>
              <a:buChar char="•"/>
            </a:pPr>
            <a:r>
              <a:rPr lang="en-GB" sz="1600" dirty="0">
                <a:latin typeface="+mn-lt"/>
              </a:rPr>
              <a:t>Near the wrist, the FDS gives rise to four tendons, which pass deep to the flexor retinaculum through the carpal tunnel to the fingers. The four tendons are enclosed (along with the four tendons of the flexor digitorum </a:t>
            </a:r>
            <a:r>
              <a:rPr lang="en-GB" sz="1600" dirty="0" err="1">
                <a:latin typeface="+mn-lt"/>
              </a:rPr>
              <a:t>profundus</a:t>
            </a:r>
            <a:r>
              <a:rPr lang="en-GB" sz="1600" dirty="0">
                <a:latin typeface="+mn-lt"/>
              </a:rPr>
              <a:t>) in a synovial common flexor sheath</a:t>
            </a:r>
          </a:p>
          <a:p>
            <a:pPr marL="285750" indent="-285750">
              <a:buFont typeface="Arial" panose="020B0604020202020204" pitchFamily="34" charset="0"/>
              <a:buChar char="•"/>
            </a:pPr>
            <a:r>
              <a:rPr lang="en-GB" sz="1600" dirty="0">
                <a:latin typeface="+mn-lt"/>
              </a:rPr>
              <a:t>The FDS flexes the middle phalanges of the medial four fingers at the proximal interphalangeal joints. In continued action, the FDS also flexes the proximal phalanges at the metacarpophalangeal joints and the wrist joint. The FDS is capable of flexing each finger it serves independently.</a:t>
            </a:r>
          </a:p>
        </p:txBody>
      </p:sp>
    </p:spTree>
    <p:extLst>
      <p:ext uri="{BB962C8B-B14F-4D97-AF65-F5344CB8AC3E}">
        <p14:creationId xmlns:p14="http://schemas.microsoft.com/office/powerpoint/2010/main" val="36705782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rotWithShape="1">
          <a:blip r:embed="rId2" cstate="print"/>
          <a:srcRect l="8893" t="-6272" r="40361" b="37289"/>
          <a:stretch/>
        </p:blipFill>
        <p:spPr bwMode="auto">
          <a:xfrm>
            <a:off x="990694" y="-685602"/>
            <a:ext cx="7391206" cy="7543602"/>
          </a:xfrm>
          <a:prstGeom prst="rect">
            <a:avLst/>
          </a:prstGeom>
          <a:noFill/>
          <a:ln w="9525">
            <a:noFill/>
            <a:miter lim="800000"/>
            <a:headEnd/>
            <a:tailEnd/>
          </a:ln>
        </p:spPr>
      </p:pic>
    </p:spTree>
    <p:extLst>
      <p:ext uri="{BB962C8B-B14F-4D97-AF65-F5344CB8AC3E}">
        <p14:creationId xmlns:p14="http://schemas.microsoft.com/office/powerpoint/2010/main" val="3227028405"/>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523220"/>
          </a:xfrm>
          <a:prstGeom prst="rect">
            <a:avLst/>
          </a:prstGeom>
          <a:noFill/>
        </p:spPr>
        <p:txBody>
          <a:bodyPr wrap="square">
            <a:spAutoFit/>
          </a:bodyPr>
          <a:lstStyle/>
          <a:p>
            <a:pPr algn="ctr" eaLnBrk="1" hangingPunct="1">
              <a:buNone/>
              <a:defRPr/>
            </a:pPr>
            <a:r>
              <a:rPr lang="en-GB" sz="2800" b="1" dirty="0">
                <a:solidFill>
                  <a:srgbClr val="FF0000"/>
                </a:solidFill>
              </a:rPr>
              <a:t>M. FLEXOR DIGITORUM SUPERFICIALIS</a:t>
            </a:r>
            <a:endParaRPr lang="sr-Latn-CS" altLang="en-US" sz="2800" b="1" dirty="0">
              <a:solidFill>
                <a:srgbClr val="FF0000"/>
              </a:solidFill>
              <a:effectLst>
                <a:outerShdw blurRad="38100" dist="38100" dir="2700000" algn="tl">
                  <a:srgbClr val="C0C0C0"/>
                </a:outerShdw>
              </a:effectLst>
            </a:endParaRPr>
          </a:p>
        </p:txBody>
      </p:sp>
      <p:pic>
        <p:nvPicPr>
          <p:cNvPr id="7" name="Picture 4">
            <a:extLst>
              <a:ext uri="{FF2B5EF4-FFF2-40B4-BE49-F238E27FC236}">
                <a16:creationId xmlns:a16="http://schemas.microsoft.com/office/drawing/2014/main" id="{72AE3D53-4254-A266-072F-19D0617BD4E1}"/>
              </a:ext>
            </a:extLst>
          </p:cNvPr>
          <p:cNvPicPr>
            <a:picLocks noChangeAspect="1" noChangeArrowheads="1"/>
          </p:cNvPicPr>
          <p:nvPr/>
        </p:nvPicPr>
        <p:blipFill rotWithShape="1">
          <a:blip r:embed="rId2" cstate="print"/>
          <a:srcRect l="16258" r="42039" b="37746"/>
          <a:stretch/>
        </p:blipFill>
        <p:spPr bwMode="auto">
          <a:xfrm>
            <a:off x="2667050" y="487744"/>
            <a:ext cx="4190854" cy="4693053"/>
          </a:xfrm>
          <a:prstGeom prst="rect">
            <a:avLst/>
          </a:prstGeom>
          <a:noFill/>
          <a:ln w="9525">
            <a:noFill/>
            <a:bevel/>
            <a:headEnd/>
            <a:tailEnd/>
          </a:ln>
          <a:effectLst/>
        </p:spPr>
      </p:pic>
      <p:pic>
        <p:nvPicPr>
          <p:cNvPr id="13" name="Picture 12">
            <a:extLst>
              <a:ext uri="{FF2B5EF4-FFF2-40B4-BE49-F238E27FC236}">
                <a16:creationId xmlns:a16="http://schemas.microsoft.com/office/drawing/2014/main" id="{F965FD4D-FF17-D9C0-D365-3164C5FEED4F}"/>
              </a:ext>
            </a:extLst>
          </p:cNvPr>
          <p:cNvPicPr>
            <a:picLocks noChangeAspect="1"/>
          </p:cNvPicPr>
          <p:nvPr/>
        </p:nvPicPr>
        <p:blipFill>
          <a:blip r:embed="rId3"/>
          <a:stretch>
            <a:fillRect/>
          </a:stretch>
        </p:blipFill>
        <p:spPr>
          <a:xfrm>
            <a:off x="784803" y="5410148"/>
            <a:ext cx="7574394" cy="842754"/>
          </a:xfrm>
          <a:prstGeom prst="rect">
            <a:avLst/>
          </a:prstGeom>
        </p:spPr>
      </p:pic>
    </p:spTree>
    <p:extLst>
      <p:ext uri="{BB962C8B-B14F-4D97-AF65-F5344CB8AC3E}">
        <p14:creationId xmlns:p14="http://schemas.microsoft.com/office/powerpoint/2010/main" val="9324575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838297" y="-35476"/>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FLEXOR DIGITORUM PROFUNDUS</a:t>
            </a:r>
            <a:endParaRPr lang="sr-Latn-CS" altLang="en-US" sz="2800" b="1" dirty="0">
              <a:solidFill>
                <a:srgbClr val="FF0000"/>
              </a:solidFill>
              <a:effectLst>
                <a:outerShdw blurRad="38100" dist="38100" dir="2700000" algn="tl">
                  <a:srgbClr val="C0C0C0"/>
                </a:outerShdw>
              </a:effectLst>
            </a:endParaRPr>
          </a:p>
        </p:txBody>
      </p:sp>
      <p:pic>
        <p:nvPicPr>
          <p:cNvPr id="4" name="Picture 4">
            <a:extLst>
              <a:ext uri="{FF2B5EF4-FFF2-40B4-BE49-F238E27FC236}">
                <a16:creationId xmlns:a16="http://schemas.microsoft.com/office/drawing/2014/main" id="{962D4C80-ABF5-FE13-7871-DAD485574C68}"/>
              </a:ext>
            </a:extLst>
          </p:cNvPr>
          <p:cNvPicPr>
            <a:picLocks noChangeAspect="1" noChangeArrowheads="1"/>
          </p:cNvPicPr>
          <p:nvPr/>
        </p:nvPicPr>
        <p:blipFill rotWithShape="1">
          <a:blip r:embed="rId2" cstate="print"/>
          <a:srcRect l="16755" r="40970" b="37352"/>
          <a:stretch/>
        </p:blipFill>
        <p:spPr bwMode="auto">
          <a:xfrm>
            <a:off x="5213852" y="2584252"/>
            <a:ext cx="3707506" cy="4125913"/>
          </a:xfrm>
          <a:prstGeom prst="rect">
            <a:avLst/>
          </a:prstGeom>
          <a:noFill/>
          <a:ln w="9525">
            <a:noFill/>
            <a:miter lim="800000"/>
            <a:headEnd/>
            <a:tailEnd/>
          </a:ln>
          <a:effectLst/>
        </p:spPr>
      </p:pic>
      <p:pic>
        <p:nvPicPr>
          <p:cNvPr id="5" name="Picture 4">
            <a:extLst>
              <a:ext uri="{FF2B5EF4-FFF2-40B4-BE49-F238E27FC236}">
                <a16:creationId xmlns:a16="http://schemas.microsoft.com/office/drawing/2014/main" id="{C3C35AE0-9F62-5528-0831-5798E287EDDE}"/>
              </a:ext>
            </a:extLst>
          </p:cNvPr>
          <p:cNvPicPr>
            <a:picLocks noChangeAspect="1"/>
          </p:cNvPicPr>
          <p:nvPr/>
        </p:nvPicPr>
        <p:blipFill rotWithShape="1">
          <a:blip r:embed="rId3"/>
          <a:srcRect l="1116" t="61232" r="1836" b="13786"/>
          <a:stretch/>
        </p:blipFill>
        <p:spPr>
          <a:xfrm>
            <a:off x="212497" y="408402"/>
            <a:ext cx="8719005" cy="2160622"/>
          </a:xfrm>
          <a:prstGeom prst="rect">
            <a:avLst/>
          </a:prstGeom>
        </p:spPr>
      </p:pic>
      <p:sp>
        <p:nvSpPr>
          <p:cNvPr id="9" name="TextBox 8">
            <a:extLst>
              <a:ext uri="{FF2B5EF4-FFF2-40B4-BE49-F238E27FC236}">
                <a16:creationId xmlns:a16="http://schemas.microsoft.com/office/drawing/2014/main" id="{2AACEE47-DBF6-E8BA-5FF9-93D1F760E750}"/>
              </a:ext>
            </a:extLst>
          </p:cNvPr>
          <p:cNvSpPr txBox="1"/>
          <p:nvPr/>
        </p:nvSpPr>
        <p:spPr>
          <a:xfrm>
            <a:off x="5638772" y="2015026"/>
            <a:ext cx="1470725" cy="553998"/>
          </a:xfrm>
          <a:prstGeom prst="rect">
            <a:avLst/>
          </a:prstGeom>
          <a:noFill/>
        </p:spPr>
        <p:txBody>
          <a:bodyPr wrap="square">
            <a:spAutoFit/>
          </a:bodyPr>
          <a:lstStyle/>
          <a:p>
            <a:r>
              <a:rPr lang="en-GB" sz="1000" dirty="0">
                <a:latin typeface="+mn-lt"/>
              </a:rPr>
              <a:t>Anterior </a:t>
            </a:r>
            <a:r>
              <a:rPr lang="en-GB" sz="1000" dirty="0" err="1">
                <a:latin typeface="+mn-lt"/>
              </a:rPr>
              <a:t>interoseus</a:t>
            </a:r>
            <a:r>
              <a:rPr lang="en-GB" sz="1000" dirty="0">
                <a:latin typeface="+mn-lt"/>
              </a:rPr>
              <a:t> nerve, from median nerve (C8, T1)</a:t>
            </a:r>
          </a:p>
        </p:txBody>
      </p:sp>
      <p:sp>
        <p:nvSpPr>
          <p:cNvPr id="12" name="TextBox 11">
            <a:extLst>
              <a:ext uri="{FF2B5EF4-FFF2-40B4-BE49-F238E27FC236}">
                <a16:creationId xmlns:a16="http://schemas.microsoft.com/office/drawing/2014/main" id="{BCF2D2BC-E2BF-B0E8-0C46-1690F95C6C36}"/>
              </a:ext>
            </a:extLst>
          </p:cNvPr>
          <p:cNvSpPr txBox="1"/>
          <p:nvPr/>
        </p:nvSpPr>
        <p:spPr>
          <a:xfrm>
            <a:off x="222642" y="3033268"/>
            <a:ext cx="4622800" cy="2800767"/>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flexor digitorum </a:t>
            </a:r>
            <a:r>
              <a:rPr lang="en-GB" sz="1600" dirty="0" err="1">
                <a:latin typeface="+mn-lt"/>
              </a:rPr>
              <a:t>profundus</a:t>
            </a:r>
            <a:r>
              <a:rPr lang="en-GB" sz="1600" dirty="0">
                <a:latin typeface="+mn-lt"/>
              </a:rPr>
              <a:t> (FDP) is the only muscle that can flex the distal interphalangeal joints of the fingers </a:t>
            </a:r>
          </a:p>
          <a:p>
            <a:pPr marL="285750" indent="-285750">
              <a:buFont typeface="Arial" panose="020B0604020202020204" pitchFamily="34" charset="0"/>
              <a:buChar char="•"/>
            </a:pPr>
            <a:r>
              <a:rPr lang="en-GB" sz="1600" dirty="0">
                <a:latin typeface="+mn-lt"/>
              </a:rPr>
              <a:t>The FDP flexes the distal phalanges of the medial four fingers after the FDS has flexed their middle phalanges (i.e., it curls the fingers and assists with flexion of the hand, making a fist).</a:t>
            </a:r>
          </a:p>
          <a:p>
            <a:pPr marL="285750" indent="-285750">
              <a:buFont typeface="Arial" panose="020B0604020202020204" pitchFamily="34" charset="0"/>
              <a:buChar char="•"/>
            </a:pPr>
            <a:r>
              <a:rPr lang="en-GB" sz="1600" dirty="0">
                <a:latin typeface="+mn-lt"/>
              </a:rPr>
              <a:t>Each tendon is capable of flexing two interphalangeal joints, the metacarpophalangeal joint and the wrist joint. </a:t>
            </a:r>
          </a:p>
        </p:txBody>
      </p:sp>
    </p:spTree>
    <p:extLst>
      <p:ext uri="{BB962C8B-B14F-4D97-AF65-F5344CB8AC3E}">
        <p14:creationId xmlns:p14="http://schemas.microsoft.com/office/powerpoint/2010/main" val="207798442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762099" y="-35476"/>
            <a:ext cx="7591849" cy="523220"/>
          </a:xfrm>
          <a:prstGeom prst="rect">
            <a:avLst/>
          </a:prstGeom>
          <a:noFill/>
        </p:spPr>
        <p:txBody>
          <a:bodyPr wrap="square">
            <a:spAutoFit/>
          </a:bodyPr>
          <a:lstStyle/>
          <a:p>
            <a:pPr algn="ctr" eaLnBrk="1" hangingPunct="1">
              <a:buNone/>
              <a:defRPr/>
            </a:pPr>
            <a:r>
              <a:rPr lang="en-GB" sz="2800" b="1" dirty="0">
                <a:solidFill>
                  <a:srgbClr val="FF0000"/>
                </a:solidFill>
              </a:rPr>
              <a:t>M. FLEXOR DIGITORUM PROFUNDUS</a:t>
            </a:r>
            <a:endParaRPr lang="sr-Latn-CS" altLang="en-US" sz="2800" b="1" dirty="0">
              <a:solidFill>
                <a:srgbClr val="FF0000"/>
              </a:solidFill>
              <a:effectLst>
                <a:outerShdw blurRad="38100" dist="38100" dir="2700000" algn="tl">
                  <a:srgbClr val="C0C0C0"/>
                </a:outerShdw>
              </a:effectLst>
            </a:endParaRPr>
          </a:p>
        </p:txBody>
      </p:sp>
      <p:sp>
        <p:nvSpPr>
          <p:cNvPr id="10" name="TextBox 9">
            <a:extLst>
              <a:ext uri="{FF2B5EF4-FFF2-40B4-BE49-F238E27FC236}">
                <a16:creationId xmlns:a16="http://schemas.microsoft.com/office/drawing/2014/main" id="{F6392A7B-FE43-4291-944D-61139E22083D}"/>
              </a:ext>
            </a:extLst>
          </p:cNvPr>
          <p:cNvSpPr txBox="1"/>
          <p:nvPr/>
        </p:nvSpPr>
        <p:spPr>
          <a:xfrm>
            <a:off x="13846" y="1178421"/>
            <a:ext cx="5260171" cy="3293209"/>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FDP divides into four parts, which end in four tendons that pass posterior to the FDS tendons and the flexor retinaculum within the common flexor sheath </a:t>
            </a:r>
          </a:p>
          <a:p>
            <a:pPr marL="285750" indent="-285750">
              <a:buFont typeface="Arial" panose="020B0604020202020204" pitchFamily="34" charset="0"/>
              <a:buChar char="•"/>
            </a:pPr>
            <a:r>
              <a:rPr lang="en-GB" sz="1600" dirty="0">
                <a:latin typeface="+mn-lt"/>
              </a:rPr>
              <a:t>The part of the muscle going to the index finger usually separates from the rest of the muscle relatively early in the distal part of the forearm and is capable of independent contraction. Each tendon enters the fibrous sheath of its digit, posterior to the FDS tendons. Unlike the FDS, the FDP can flex only the index finger independently; thus, the fingers can be independently flexed at the proximal but not the distal interphalangeal joints</a:t>
            </a:r>
            <a:endParaRPr lang="en-GB" sz="1000" dirty="0">
              <a:latin typeface="+mn-lt"/>
            </a:endParaRPr>
          </a:p>
        </p:txBody>
      </p:sp>
      <p:pic>
        <p:nvPicPr>
          <p:cNvPr id="4" name="Picture 4">
            <a:extLst>
              <a:ext uri="{FF2B5EF4-FFF2-40B4-BE49-F238E27FC236}">
                <a16:creationId xmlns:a16="http://schemas.microsoft.com/office/drawing/2014/main" id="{962D4C80-ABF5-FE13-7871-DAD485574C68}"/>
              </a:ext>
            </a:extLst>
          </p:cNvPr>
          <p:cNvPicPr>
            <a:picLocks noChangeAspect="1" noChangeArrowheads="1"/>
          </p:cNvPicPr>
          <p:nvPr/>
        </p:nvPicPr>
        <p:blipFill rotWithShape="1">
          <a:blip r:embed="rId2" cstate="print"/>
          <a:srcRect l="16755" r="40970" b="37352"/>
          <a:stretch/>
        </p:blipFill>
        <p:spPr bwMode="auto">
          <a:xfrm>
            <a:off x="5422716" y="762070"/>
            <a:ext cx="3707506" cy="4125913"/>
          </a:xfrm>
          <a:prstGeom prst="rect">
            <a:avLst/>
          </a:prstGeom>
          <a:noFill/>
          <a:ln w="9525">
            <a:noFill/>
            <a:miter lim="800000"/>
            <a:headEnd/>
            <a:tailEnd/>
          </a:ln>
          <a:effectLst/>
        </p:spPr>
      </p:pic>
      <p:pic>
        <p:nvPicPr>
          <p:cNvPr id="3" name="Picture 2">
            <a:extLst>
              <a:ext uri="{FF2B5EF4-FFF2-40B4-BE49-F238E27FC236}">
                <a16:creationId xmlns:a16="http://schemas.microsoft.com/office/drawing/2014/main" id="{7C9830A1-20B8-DC7F-EF73-278AFF7AF026}"/>
              </a:ext>
            </a:extLst>
          </p:cNvPr>
          <p:cNvPicPr>
            <a:picLocks noChangeAspect="1"/>
          </p:cNvPicPr>
          <p:nvPr/>
        </p:nvPicPr>
        <p:blipFill>
          <a:blip r:embed="rId3"/>
          <a:stretch>
            <a:fillRect/>
          </a:stretch>
        </p:blipFill>
        <p:spPr>
          <a:xfrm>
            <a:off x="762100" y="5012926"/>
            <a:ext cx="6987039" cy="1345205"/>
          </a:xfrm>
          <a:prstGeom prst="rect">
            <a:avLst/>
          </a:prstGeom>
        </p:spPr>
      </p:pic>
    </p:spTree>
    <p:extLst>
      <p:ext uri="{BB962C8B-B14F-4D97-AF65-F5344CB8AC3E}">
        <p14:creationId xmlns:p14="http://schemas.microsoft.com/office/powerpoint/2010/main" val="429124870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lika 26">
            <a:extLst>
              <a:ext uri="{FF2B5EF4-FFF2-40B4-BE49-F238E27FC236}">
                <a16:creationId xmlns:a16="http://schemas.microsoft.com/office/drawing/2014/main" id="{7D7D7025-1219-C471-D7B2-24CAFEE62425}"/>
              </a:ext>
            </a:extLst>
          </p:cNvPr>
          <p:cNvPicPr>
            <a:picLocks noChangeAspect="1" noChangeArrowheads="1"/>
          </p:cNvPicPr>
          <p:nvPr/>
        </p:nvPicPr>
        <p:blipFill>
          <a:blip r:embed="rId2" cstate="print"/>
          <a:srcRect/>
          <a:stretch>
            <a:fillRect/>
          </a:stretch>
        </p:blipFill>
        <p:spPr bwMode="auto">
          <a:xfrm>
            <a:off x="2362258" y="381080"/>
            <a:ext cx="5181516" cy="6356972"/>
          </a:xfrm>
          <a:prstGeom prst="rect">
            <a:avLst/>
          </a:prstGeom>
          <a:noFill/>
          <a:ln w="9525">
            <a:noFill/>
            <a:miter lim="800000"/>
            <a:headEnd/>
            <a:tailEnd/>
          </a:ln>
        </p:spPr>
      </p:pic>
    </p:spTree>
    <p:extLst>
      <p:ext uri="{BB962C8B-B14F-4D97-AF65-F5344CB8AC3E}">
        <p14:creationId xmlns:p14="http://schemas.microsoft.com/office/powerpoint/2010/main" val="86683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6BE2C2D-C40E-0B24-6089-375A09DA6879}"/>
              </a:ext>
            </a:extLst>
          </p:cNvPr>
          <p:cNvSpPr>
            <a:spLocks noGrp="1"/>
          </p:cNvSpPr>
          <p:nvPr>
            <p:ph sz="half" idx="2"/>
          </p:nvPr>
        </p:nvSpPr>
        <p:spPr>
          <a:xfrm>
            <a:off x="0" y="1333555"/>
            <a:ext cx="4251971" cy="4190890"/>
          </a:xfrm>
        </p:spPr>
        <p:txBody>
          <a:bodyPr/>
          <a:lstStyle/>
          <a:p>
            <a:r>
              <a:rPr lang="en-GB" sz="1600" dirty="0"/>
              <a:t>The pectoralis minor lies in the anterior wall of the axilla where it is almost completely covered by the much larger pectoralis major.</a:t>
            </a:r>
          </a:p>
          <a:p>
            <a:r>
              <a:rPr lang="en-GB" sz="1600" dirty="0"/>
              <a:t>The pectoralis minor stabilizes the scapula and is used when stretching the upper limb forward to touch an object that is just out of reach. It also assists in elevating the ribs for deep inspiration when the pectoral girdle is fixed or elevated. The pectoralis minor is a useful anatomical and surgical landmark for structures in the axilla (e.g., the axillary artery). With the coracoid process, the pectoralis minor forms a “bridge” under which vessels and nerves must pass to the arm. </a:t>
            </a:r>
          </a:p>
        </p:txBody>
      </p:sp>
      <p:sp>
        <p:nvSpPr>
          <p:cNvPr id="10" name="TextBox 9">
            <a:extLst>
              <a:ext uri="{FF2B5EF4-FFF2-40B4-BE49-F238E27FC236}">
                <a16:creationId xmlns:a16="http://schemas.microsoft.com/office/drawing/2014/main" id="{DAF9242F-A793-8060-FE61-8DE836BE3166}"/>
              </a:ext>
            </a:extLst>
          </p:cNvPr>
          <p:cNvSpPr txBox="1"/>
          <p:nvPr/>
        </p:nvSpPr>
        <p:spPr>
          <a:xfrm>
            <a:off x="2743128" y="179385"/>
            <a:ext cx="4572000" cy="523220"/>
          </a:xfrm>
          <a:prstGeom prst="rect">
            <a:avLst/>
          </a:prstGeom>
          <a:noFill/>
        </p:spPr>
        <p:txBody>
          <a:bodyPr wrap="square">
            <a:spAutoFit/>
          </a:bodyPr>
          <a:lstStyle/>
          <a:p>
            <a:r>
              <a:rPr lang="en-GB" altLang="en-US" sz="2800" dirty="0">
                <a:solidFill>
                  <a:srgbClr val="FF0000"/>
                </a:solidFill>
                <a:effectLst>
                  <a:outerShdw blurRad="38100" dist="38100" dir="2700000" algn="tl">
                    <a:srgbClr val="C0C0C0"/>
                  </a:outerShdw>
                </a:effectLst>
              </a:rPr>
              <a:t>M. PECTORALIS MINOR</a:t>
            </a:r>
            <a:endParaRPr lang="en-GB" sz="2800" dirty="0"/>
          </a:p>
        </p:txBody>
      </p:sp>
      <p:pic>
        <p:nvPicPr>
          <p:cNvPr id="5" name="Content Placeholder 4">
            <a:extLst>
              <a:ext uri="{FF2B5EF4-FFF2-40B4-BE49-F238E27FC236}">
                <a16:creationId xmlns:a16="http://schemas.microsoft.com/office/drawing/2014/main" id="{2B853271-A733-6422-19A2-571098D03AE1}"/>
              </a:ext>
            </a:extLst>
          </p:cNvPr>
          <p:cNvPicPr>
            <a:picLocks noGrp="1" noChangeAspect="1"/>
          </p:cNvPicPr>
          <p:nvPr>
            <p:ph sz="quarter" idx="4"/>
          </p:nvPr>
        </p:nvPicPr>
        <p:blipFill rotWithShape="1">
          <a:blip r:embed="rId2"/>
          <a:srcRect l="39470" r="24419" b="56733"/>
          <a:stretch/>
        </p:blipFill>
        <p:spPr>
          <a:xfrm>
            <a:off x="4191130" y="1333555"/>
            <a:ext cx="4952870" cy="4438920"/>
          </a:xfrm>
          <a:prstGeom prst="rect">
            <a:avLst/>
          </a:prstGeom>
        </p:spPr>
      </p:pic>
    </p:spTree>
    <p:extLst>
      <p:ext uri="{BB962C8B-B14F-4D97-AF65-F5344CB8AC3E}">
        <p14:creationId xmlns:p14="http://schemas.microsoft.com/office/powerpoint/2010/main" val="33613475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838297" y="-35476"/>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FLEXOR POLLICIS LONGUS</a:t>
            </a:r>
            <a:endParaRPr lang="sr-Latn-CS" altLang="en-US" sz="2800" b="1" dirty="0">
              <a:solidFill>
                <a:srgbClr val="FF0000"/>
              </a:solidFill>
              <a:effectLst>
                <a:outerShdw blurRad="38100" dist="38100" dir="2700000" algn="tl">
                  <a:srgbClr val="C0C0C0"/>
                </a:outerShdw>
              </a:effectLst>
            </a:endParaRPr>
          </a:p>
        </p:txBody>
      </p:sp>
      <p:pic>
        <p:nvPicPr>
          <p:cNvPr id="4" name="Picture 4">
            <a:extLst>
              <a:ext uri="{FF2B5EF4-FFF2-40B4-BE49-F238E27FC236}">
                <a16:creationId xmlns:a16="http://schemas.microsoft.com/office/drawing/2014/main" id="{962D4C80-ABF5-FE13-7871-DAD485574C68}"/>
              </a:ext>
            </a:extLst>
          </p:cNvPr>
          <p:cNvPicPr>
            <a:picLocks noChangeAspect="1" noChangeArrowheads="1"/>
          </p:cNvPicPr>
          <p:nvPr/>
        </p:nvPicPr>
        <p:blipFill rotWithShape="1">
          <a:blip r:embed="rId2" cstate="print"/>
          <a:srcRect l="16755" r="40970" b="37352"/>
          <a:stretch/>
        </p:blipFill>
        <p:spPr bwMode="auto">
          <a:xfrm>
            <a:off x="5068084" y="1588654"/>
            <a:ext cx="4075916" cy="4535900"/>
          </a:xfrm>
          <a:prstGeom prst="rect">
            <a:avLst/>
          </a:prstGeom>
          <a:noFill/>
          <a:ln w="9525">
            <a:noFill/>
            <a:miter lim="800000"/>
            <a:headEnd/>
            <a:tailEnd/>
          </a:ln>
          <a:effectLst/>
        </p:spPr>
      </p:pic>
      <p:sp>
        <p:nvSpPr>
          <p:cNvPr id="12" name="TextBox 11">
            <a:extLst>
              <a:ext uri="{FF2B5EF4-FFF2-40B4-BE49-F238E27FC236}">
                <a16:creationId xmlns:a16="http://schemas.microsoft.com/office/drawing/2014/main" id="{BCF2D2BC-E2BF-B0E8-0C46-1690F95C6C36}"/>
              </a:ext>
            </a:extLst>
          </p:cNvPr>
          <p:cNvSpPr txBox="1"/>
          <p:nvPr/>
        </p:nvSpPr>
        <p:spPr>
          <a:xfrm>
            <a:off x="76318" y="1563264"/>
            <a:ext cx="4622800" cy="4524315"/>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flexor pollicis longus (FPL), the long flexor of the thumb lies lateral to the FDP, where it clothes the anterior aspect of the radius distal to the attachment of the supinator </a:t>
            </a:r>
          </a:p>
          <a:p>
            <a:pPr marL="285750" indent="-285750">
              <a:buFont typeface="Arial" panose="020B0604020202020204" pitchFamily="34" charset="0"/>
              <a:buChar char="•"/>
            </a:pPr>
            <a:r>
              <a:rPr lang="en-GB" sz="1600" dirty="0">
                <a:latin typeface="+mn-lt"/>
              </a:rPr>
              <a:t>The flat FPL tendon passes deep to the flexor retinaculum, enveloped in its own synovial tendinous sheath of the flexor pollicis longus on the lateral side of the common flexor sheath.</a:t>
            </a:r>
          </a:p>
          <a:p>
            <a:pPr marL="285750" indent="-285750">
              <a:buFont typeface="Arial" panose="020B0604020202020204" pitchFamily="34" charset="0"/>
              <a:buChar char="•"/>
            </a:pPr>
            <a:r>
              <a:rPr lang="en-GB" sz="1600" dirty="0">
                <a:latin typeface="+mn-lt"/>
              </a:rPr>
              <a:t>The FPL primarily flexes the distal phalanx of the thumb at the interphalangeal joint and, secondarily, the proximal phalanx and 1st metacarpal at the metacarpophalangeal and carpometacarpal joints, respectively. </a:t>
            </a:r>
          </a:p>
          <a:p>
            <a:pPr marL="285750" indent="-285750">
              <a:buFont typeface="Arial" panose="020B0604020202020204" pitchFamily="34" charset="0"/>
              <a:buChar char="•"/>
            </a:pPr>
            <a:r>
              <a:rPr lang="en-GB" sz="1600" dirty="0">
                <a:latin typeface="+mn-lt"/>
              </a:rPr>
              <a:t>The FPL is the only muscle that flexes the interphalangeal joint of the thumb. It also may assist in flexion of the wrist joint. </a:t>
            </a:r>
          </a:p>
        </p:txBody>
      </p:sp>
      <p:pic>
        <p:nvPicPr>
          <p:cNvPr id="2" name="Picture 1">
            <a:extLst>
              <a:ext uri="{FF2B5EF4-FFF2-40B4-BE49-F238E27FC236}">
                <a16:creationId xmlns:a16="http://schemas.microsoft.com/office/drawing/2014/main" id="{B979C008-7F3B-6FAE-C9E0-AFD064DCCE2B}"/>
              </a:ext>
            </a:extLst>
          </p:cNvPr>
          <p:cNvPicPr>
            <a:picLocks noChangeAspect="1"/>
          </p:cNvPicPr>
          <p:nvPr/>
        </p:nvPicPr>
        <p:blipFill rotWithShape="1">
          <a:blip r:embed="rId3"/>
          <a:srcRect t="85874" b="6422"/>
          <a:stretch/>
        </p:blipFill>
        <p:spPr>
          <a:xfrm>
            <a:off x="76318" y="896388"/>
            <a:ext cx="8991364" cy="666834"/>
          </a:xfrm>
          <a:prstGeom prst="rect">
            <a:avLst/>
          </a:prstGeom>
        </p:spPr>
      </p:pic>
      <p:pic>
        <p:nvPicPr>
          <p:cNvPr id="3" name="Picture 2">
            <a:extLst>
              <a:ext uri="{FF2B5EF4-FFF2-40B4-BE49-F238E27FC236}">
                <a16:creationId xmlns:a16="http://schemas.microsoft.com/office/drawing/2014/main" id="{2A224E94-6EFF-7FB2-664E-2F08B834040D}"/>
              </a:ext>
            </a:extLst>
          </p:cNvPr>
          <p:cNvPicPr>
            <a:picLocks noChangeAspect="1"/>
          </p:cNvPicPr>
          <p:nvPr/>
        </p:nvPicPr>
        <p:blipFill rotWithShape="1">
          <a:blip r:embed="rId3"/>
          <a:srcRect b="93955"/>
          <a:stretch/>
        </p:blipFill>
        <p:spPr>
          <a:xfrm>
            <a:off x="76318" y="384205"/>
            <a:ext cx="8991364" cy="523220"/>
          </a:xfrm>
          <a:prstGeom prst="rect">
            <a:avLst/>
          </a:prstGeom>
        </p:spPr>
      </p:pic>
      <p:pic>
        <p:nvPicPr>
          <p:cNvPr id="8" name="Picture 7">
            <a:extLst>
              <a:ext uri="{FF2B5EF4-FFF2-40B4-BE49-F238E27FC236}">
                <a16:creationId xmlns:a16="http://schemas.microsoft.com/office/drawing/2014/main" id="{22E56FA9-7D8A-498B-F0DA-362DE612D348}"/>
              </a:ext>
            </a:extLst>
          </p:cNvPr>
          <p:cNvPicPr>
            <a:picLocks noChangeAspect="1"/>
          </p:cNvPicPr>
          <p:nvPr/>
        </p:nvPicPr>
        <p:blipFill>
          <a:blip r:embed="rId4"/>
          <a:stretch>
            <a:fillRect/>
          </a:stretch>
        </p:blipFill>
        <p:spPr>
          <a:xfrm>
            <a:off x="1249599" y="6087579"/>
            <a:ext cx="6899038" cy="617230"/>
          </a:xfrm>
          <a:prstGeom prst="rect">
            <a:avLst/>
          </a:prstGeom>
        </p:spPr>
      </p:pic>
    </p:spTree>
    <p:extLst>
      <p:ext uri="{BB962C8B-B14F-4D97-AF65-F5344CB8AC3E}">
        <p14:creationId xmlns:p14="http://schemas.microsoft.com/office/powerpoint/2010/main" val="52991786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1043451" y="-66352"/>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PRONATOR QUADRATUS</a:t>
            </a:r>
            <a:endParaRPr lang="sr-Latn-CS" altLang="en-US" sz="2800" b="1" dirty="0">
              <a:solidFill>
                <a:srgbClr val="FF0000"/>
              </a:solidFill>
              <a:effectLst>
                <a:outerShdw blurRad="38100" dist="38100" dir="2700000" algn="tl">
                  <a:srgbClr val="C0C0C0"/>
                </a:outerShdw>
              </a:effectLst>
            </a:endParaRPr>
          </a:p>
        </p:txBody>
      </p:sp>
      <p:sp>
        <p:nvSpPr>
          <p:cNvPr id="12" name="TextBox 11">
            <a:extLst>
              <a:ext uri="{FF2B5EF4-FFF2-40B4-BE49-F238E27FC236}">
                <a16:creationId xmlns:a16="http://schemas.microsoft.com/office/drawing/2014/main" id="{BCF2D2BC-E2BF-B0E8-0C46-1690F95C6C36}"/>
              </a:ext>
            </a:extLst>
          </p:cNvPr>
          <p:cNvSpPr txBox="1"/>
          <p:nvPr/>
        </p:nvSpPr>
        <p:spPr>
          <a:xfrm>
            <a:off x="76318" y="1563264"/>
            <a:ext cx="4622800" cy="3785652"/>
          </a:xfrm>
          <a:prstGeom prst="rect">
            <a:avLst/>
          </a:prstGeom>
          <a:noFill/>
        </p:spPr>
        <p:txBody>
          <a:bodyPr wrap="square">
            <a:spAutoFit/>
          </a:bodyPr>
          <a:lstStyle/>
          <a:p>
            <a:pPr marL="285750" indent="-285750">
              <a:buFont typeface="Arial" panose="020B0604020202020204" pitchFamily="34" charset="0"/>
              <a:buChar char="•"/>
            </a:pPr>
            <a:r>
              <a:rPr lang="en-GB" sz="1600" dirty="0"/>
              <a:t>This quadrangular muscle is the only muscle that attaches only to the ulna at one end and only to the radius at the other end. </a:t>
            </a:r>
          </a:p>
          <a:p>
            <a:endParaRPr lang="en-GB" sz="1600" dirty="0"/>
          </a:p>
          <a:p>
            <a:pPr marL="285750" indent="-285750">
              <a:buFont typeface="Arial" panose="020B0604020202020204" pitchFamily="34" charset="0"/>
              <a:buChar char="•"/>
            </a:pPr>
            <a:r>
              <a:rPr lang="en-GB" sz="1600" dirty="0"/>
              <a:t>It can not be palpated (it is deep)</a:t>
            </a:r>
          </a:p>
          <a:p>
            <a:pPr marL="285750" indent="-285750">
              <a:buFont typeface="Arial" panose="020B0604020202020204" pitchFamily="34" charset="0"/>
              <a:buChar char="•"/>
            </a:pPr>
            <a:endParaRPr lang="en-GB" sz="1600" dirty="0"/>
          </a:p>
          <a:p>
            <a:pPr marL="285750" indent="-285750">
              <a:buFont typeface="Arial" panose="020B0604020202020204" pitchFamily="34" charset="0"/>
              <a:buChar char="•"/>
            </a:pPr>
            <a:r>
              <a:rPr lang="en-GB" sz="1600" dirty="0"/>
              <a:t>The PQ is the prime mover for pronation.</a:t>
            </a:r>
          </a:p>
          <a:p>
            <a:endParaRPr lang="en-GB" sz="1600" dirty="0"/>
          </a:p>
          <a:p>
            <a:pPr marL="285750" indent="-285750">
              <a:buFont typeface="Arial" panose="020B0604020202020204" pitchFamily="34" charset="0"/>
              <a:buChar char="•"/>
            </a:pPr>
            <a:r>
              <a:rPr lang="en-GB" sz="1600" dirty="0"/>
              <a:t>The muscle initiates pronation and is assisted by the PT when more speed and power are needed. The pronator quadratus also helps the interosseous membrane hold the radius and ulna together, particularly when upward thrusts are transmitted through the wrist (e.g., during a fall on the hand).</a:t>
            </a:r>
            <a:endParaRPr lang="en-GB" sz="1600" dirty="0">
              <a:latin typeface="+mn-lt"/>
            </a:endParaRPr>
          </a:p>
        </p:txBody>
      </p:sp>
      <p:pic>
        <p:nvPicPr>
          <p:cNvPr id="3" name="Picture 2">
            <a:extLst>
              <a:ext uri="{FF2B5EF4-FFF2-40B4-BE49-F238E27FC236}">
                <a16:creationId xmlns:a16="http://schemas.microsoft.com/office/drawing/2014/main" id="{2A224E94-6EFF-7FB2-664E-2F08B834040D}"/>
              </a:ext>
            </a:extLst>
          </p:cNvPr>
          <p:cNvPicPr>
            <a:picLocks noChangeAspect="1"/>
          </p:cNvPicPr>
          <p:nvPr/>
        </p:nvPicPr>
        <p:blipFill rotWithShape="1">
          <a:blip r:embed="rId2"/>
          <a:srcRect b="93955"/>
          <a:stretch/>
        </p:blipFill>
        <p:spPr>
          <a:xfrm>
            <a:off x="76318" y="384205"/>
            <a:ext cx="8991364" cy="523220"/>
          </a:xfrm>
          <a:prstGeom prst="rect">
            <a:avLst/>
          </a:prstGeom>
        </p:spPr>
      </p:pic>
      <p:pic>
        <p:nvPicPr>
          <p:cNvPr id="5" name="Picture 4">
            <a:extLst>
              <a:ext uri="{FF2B5EF4-FFF2-40B4-BE49-F238E27FC236}">
                <a16:creationId xmlns:a16="http://schemas.microsoft.com/office/drawing/2014/main" id="{BBFC9648-4471-3355-FAF0-00A499B2C7FA}"/>
              </a:ext>
            </a:extLst>
          </p:cNvPr>
          <p:cNvPicPr>
            <a:picLocks noChangeAspect="1"/>
          </p:cNvPicPr>
          <p:nvPr/>
        </p:nvPicPr>
        <p:blipFill rotWithShape="1">
          <a:blip r:embed="rId2"/>
          <a:srcRect t="93379"/>
          <a:stretch/>
        </p:blipFill>
        <p:spPr>
          <a:xfrm>
            <a:off x="76319" y="914466"/>
            <a:ext cx="8991364" cy="573033"/>
          </a:xfrm>
          <a:prstGeom prst="rect">
            <a:avLst/>
          </a:prstGeom>
        </p:spPr>
      </p:pic>
      <p:sp>
        <p:nvSpPr>
          <p:cNvPr id="7" name="TextBox 6">
            <a:extLst>
              <a:ext uri="{FF2B5EF4-FFF2-40B4-BE49-F238E27FC236}">
                <a16:creationId xmlns:a16="http://schemas.microsoft.com/office/drawing/2014/main" id="{62E94835-8B42-1FDF-2DA7-999871961922}"/>
              </a:ext>
            </a:extLst>
          </p:cNvPr>
          <p:cNvSpPr txBox="1"/>
          <p:nvPr/>
        </p:nvSpPr>
        <p:spPr>
          <a:xfrm>
            <a:off x="5562574" y="838268"/>
            <a:ext cx="1470725" cy="553998"/>
          </a:xfrm>
          <a:prstGeom prst="rect">
            <a:avLst/>
          </a:prstGeom>
          <a:noFill/>
        </p:spPr>
        <p:txBody>
          <a:bodyPr wrap="square">
            <a:spAutoFit/>
          </a:bodyPr>
          <a:lstStyle/>
          <a:p>
            <a:r>
              <a:rPr lang="en-GB" sz="1000" dirty="0">
                <a:latin typeface="+mn-lt"/>
              </a:rPr>
              <a:t>Anterior </a:t>
            </a:r>
            <a:r>
              <a:rPr lang="en-GB" sz="1000" dirty="0" err="1">
                <a:latin typeface="+mn-lt"/>
              </a:rPr>
              <a:t>interoseus</a:t>
            </a:r>
            <a:r>
              <a:rPr lang="en-GB" sz="1000" dirty="0">
                <a:latin typeface="+mn-lt"/>
              </a:rPr>
              <a:t> nerve, from median nerve (C8, T1)</a:t>
            </a:r>
          </a:p>
        </p:txBody>
      </p:sp>
      <p:pic>
        <p:nvPicPr>
          <p:cNvPr id="9" name="Picture 2">
            <a:extLst>
              <a:ext uri="{FF2B5EF4-FFF2-40B4-BE49-F238E27FC236}">
                <a16:creationId xmlns:a16="http://schemas.microsoft.com/office/drawing/2014/main" id="{C0243F7D-121D-B786-E0F9-DFE221A7D48B}"/>
              </a:ext>
            </a:extLst>
          </p:cNvPr>
          <p:cNvPicPr>
            <a:picLocks noChangeAspect="1" noChangeArrowheads="1"/>
          </p:cNvPicPr>
          <p:nvPr/>
        </p:nvPicPr>
        <p:blipFill rotWithShape="1">
          <a:blip r:embed="rId3" cstate="print"/>
          <a:srcRect l="15570" r="49361" b="39813"/>
          <a:stretch/>
        </p:blipFill>
        <p:spPr bwMode="auto">
          <a:xfrm>
            <a:off x="4933706" y="1676447"/>
            <a:ext cx="3604932" cy="4647526"/>
          </a:xfrm>
          <a:prstGeom prst="rect">
            <a:avLst/>
          </a:prstGeom>
          <a:noFill/>
          <a:ln w="9525">
            <a:noFill/>
            <a:miter lim="800000"/>
            <a:headEnd/>
            <a:tailEnd/>
          </a:ln>
        </p:spPr>
      </p:pic>
    </p:spTree>
    <p:extLst>
      <p:ext uri="{BB962C8B-B14F-4D97-AF65-F5344CB8AC3E}">
        <p14:creationId xmlns:p14="http://schemas.microsoft.com/office/powerpoint/2010/main" val="29395088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cstate="print"/>
          <a:srcRect l="10298" r="43922" b="37993"/>
          <a:stretch>
            <a:fillRect/>
          </a:stretch>
        </p:blipFill>
        <p:spPr bwMode="auto">
          <a:xfrm>
            <a:off x="1187450" y="0"/>
            <a:ext cx="6669088" cy="6781800"/>
          </a:xfrm>
          <a:prstGeom prst="rect">
            <a:avLst/>
          </a:prstGeom>
          <a:noFill/>
          <a:ln w="9525">
            <a:noFill/>
            <a:miter lim="800000"/>
            <a:headEnd/>
            <a:tailEnd/>
          </a:ln>
        </p:spPr>
      </p:pic>
    </p:spTree>
    <p:extLst>
      <p:ext uri="{BB962C8B-B14F-4D97-AF65-F5344CB8AC3E}">
        <p14:creationId xmlns:p14="http://schemas.microsoft.com/office/powerpoint/2010/main" val="418930124"/>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633F69B-08A5-CDA3-5B5E-3C18EA44B45B}"/>
              </a:ext>
            </a:extLst>
          </p:cNvPr>
          <p:cNvPicPr>
            <a:picLocks noChangeAspect="1"/>
          </p:cNvPicPr>
          <p:nvPr/>
        </p:nvPicPr>
        <p:blipFill>
          <a:blip r:embed="rId2"/>
          <a:stretch>
            <a:fillRect/>
          </a:stretch>
        </p:blipFill>
        <p:spPr>
          <a:xfrm>
            <a:off x="914496" y="1219258"/>
            <a:ext cx="7563814" cy="4008175"/>
          </a:xfrm>
          <a:prstGeom prst="rect">
            <a:avLst/>
          </a:prstGeom>
        </p:spPr>
      </p:pic>
    </p:spTree>
    <p:extLst>
      <p:ext uri="{BB962C8B-B14F-4D97-AF65-F5344CB8AC3E}">
        <p14:creationId xmlns:p14="http://schemas.microsoft.com/office/powerpoint/2010/main" val="36907904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954107"/>
          </a:xfrm>
          <a:prstGeom prst="rect">
            <a:avLst/>
          </a:prstGeom>
          <a:noFill/>
        </p:spPr>
        <p:txBody>
          <a:bodyPr wrap="square">
            <a:spAutoFit/>
          </a:bodyPr>
          <a:lstStyle/>
          <a:p>
            <a:pPr algn="ctr" eaLnBrk="1" hangingPunct="1">
              <a:buNone/>
              <a:defRPr/>
            </a:pPr>
            <a:r>
              <a:rPr lang="en-GB" sz="2800" b="1" dirty="0">
                <a:solidFill>
                  <a:srgbClr val="FF0000"/>
                </a:solidFill>
              </a:rPr>
              <a:t>Muscles of Forearm </a:t>
            </a:r>
          </a:p>
          <a:p>
            <a:pPr algn="ctr" eaLnBrk="1" hangingPunct="1">
              <a:buNone/>
              <a:defRPr/>
            </a:pPr>
            <a:r>
              <a:rPr lang="en-GB" sz="2800" b="1" dirty="0">
                <a:solidFill>
                  <a:srgbClr val="FF0000"/>
                </a:solidFill>
              </a:rPr>
              <a:t>(Posterior, extensor-supinator compartment)</a:t>
            </a:r>
            <a:endParaRPr lang="sr-Latn-C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2930D46C-F4A9-5CF8-1F1E-69DCB9438EE2}"/>
              </a:ext>
            </a:extLst>
          </p:cNvPr>
          <p:cNvPicPr>
            <a:picLocks noChangeAspect="1"/>
          </p:cNvPicPr>
          <p:nvPr/>
        </p:nvPicPr>
        <p:blipFill>
          <a:blip r:embed="rId2"/>
          <a:stretch>
            <a:fillRect/>
          </a:stretch>
        </p:blipFill>
        <p:spPr>
          <a:xfrm>
            <a:off x="1676476" y="831254"/>
            <a:ext cx="6019642" cy="6036940"/>
          </a:xfrm>
          <a:prstGeom prst="rect">
            <a:avLst/>
          </a:prstGeom>
        </p:spPr>
      </p:pic>
    </p:spTree>
    <p:extLst>
      <p:ext uri="{BB962C8B-B14F-4D97-AF65-F5344CB8AC3E}">
        <p14:creationId xmlns:p14="http://schemas.microsoft.com/office/powerpoint/2010/main" val="218237099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954107"/>
          </a:xfrm>
          <a:prstGeom prst="rect">
            <a:avLst/>
          </a:prstGeom>
          <a:noFill/>
        </p:spPr>
        <p:txBody>
          <a:bodyPr wrap="square">
            <a:spAutoFit/>
          </a:bodyPr>
          <a:lstStyle/>
          <a:p>
            <a:pPr algn="ctr" eaLnBrk="1" hangingPunct="1">
              <a:buNone/>
              <a:defRPr/>
            </a:pPr>
            <a:r>
              <a:rPr lang="en-GB" sz="2800" b="1" dirty="0">
                <a:solidFill>
                  <a:srgbClr val="FF0000"/>
                </a:solidFill>
              </a:rPr>
              <a:t>Muscles of Forearm </a:t>
            </a:r>
          </a:p>
          <a:p>
            <a:pPr algn="ctr" eaLnBrk="1" hangingPunct="1">
              <a:buNone/>
              <a:defRPr/>
            </a:pPr>
            <a:r>
              <a:rPr lang="en-GB" sz="2800" b="1" dirty="0">
                <a:solidFill>
                  <a:srgbClr val="FF0000"/>
                </a:solidFill>
              </a:rPr>
              <a:t>(Posterior, extensor-supinator compartment)</a:t>
            </a:r>
            <a:endParaRPr lang="sr-Latn-CS" altLang="en-US" sz="2800" b="1" dirty="0">
              <a:solidFill>
                <a:srgbClr val="FF0000"/>
              </a:solidFill>
              <a:effectLst>
                <a:outerShdw blurRad="38100" dist="38100" dir="2700000" algn="tl">
                  <a:srgbClr val="C0C0C0"/>
                </a:outerShdw>
              </a:effectLst>
            </a:endParaRPr>
          </a:p>
        </p:txBody>
      </p:sp>
      <p:sp>
        <p:nvSpPr>
          <p:cNvPr id="7" name="TextBox 6">
            <a:extLst>
              <a:ext uri="{FF2B5EF4-FFF2-40B4-BE49-F238E27FC236}">
                <a16:creationId xmlns:a16="http://schemas.microsoft.com/office/drawing/2014/main" id="{7D51E20E-E638-B8E4-98D5-F51FCCAEC3F0}"/>
              </a:ext>
            </a:extLst>
          </p:cNvPr>
          <p:cNvSpPr txBox="1"/>
          <p:nvPr/>
        </p:nvSpPr>
        <p:spPr>
          <a:xfrm>
            <a:off x="327720" y="1447852"/>
            <a:ext cx="8587565" cy="5016758"/>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extensor muscles are in the posterior (extensor–supinator) compartment of the forearm, and all of them are innervated by branches of the radial nerve </a:t>
            </a:r>
          </a:p>
          <a:p>
            <a:endParaRPr lang="en-GB" sz="1600" dirty="0">
              <a:latin typeface="+mn-lt"/>
            </a:endParaRPr>
          </a:p>
          <a:p>
            <a:pPr marL="285750" indent="-285750">
              <a:buFont typeface="Arial" panose="020B0604020202020204" pitchFamily="34" charset="0"/>
              <a:buChar char="•"/>
            </a:pPr>
            <a:r>
              <a:rPr lang="en-GB" sz="1600" dirty="0">
                <a:latin typeface="+mn-lt"/>
              </a:rPr>
              <a:t>These muscles can be organized physiologically into three functional groups:</a:t>
            </a:r>
            <a:br>
              <a:rPr lang="en-GB" sz="1600" dirty="0">
                <a:latin typeface="+mn-lt"/>
              </a:rPr>
            </a:br>
            <a:br>
              <a:rPr lang="en-GB" sz="1600" dirty="0">
                <a:latin typeface="+mn-lt"/>
              </a:rPr>
            </a:br>
            <a:r>
              <a:rPr lang="en-GB" sz="1600" dirty="0">
                <a:latin typeface="+mn-lt"/>
              </a:rPr>
              <a:t>1. Muscles that extend and abduct or adduct the hand at the wrist joint (extensor carpi radialis longus, extensor carpi radialis brevis, and extensor carpi </a:t>
            </a:r>
            <a:r>
              <a:rPr lang="en-GB" sz="1600" dirty="0" err="1">
                <a:latin typeface="+mn-lt"/>
              </a:rPr>
              <a:t>ulnaris</a:t>
            </a:r>
            <a:r>
              <a:rPr lang="en-GB" sz="1600" dirty="0">
                <a:latin typeface="+mn-lt"/>
              </a:rPr>
              <a:t>). </a:t>
            </a:r>
            <a:br>
              <a:rPr lang="en-GB" sz="1600" dirty="0">
                <a:latin typeface="+mn-lt"/>
              </a:rPr>
            </a:br>
            <a:br>
              <a:rPr lang="en-GB" sz="1600" dirty="0">
                <a:latin typeface="+mn-lt"/>
              </a:rPr>
            </a:br>
            <a:r>
              <a:rPr lang="en-GB" sz="1600" dirty="0">
                <a:latin typeface="+mn-lt"/>
              </a:rPr>
              <a:t>2. Muscles that extend the medial four fingers (extensor digitorum, extensor indicis, and extensor </a:t>
            </a:r>
            <a:r>
              <a:rPr lang="en-GB" sz="1600" dirty="0" err="1">
                <a:latin typeface="+mn-lt"/>
              </a:rPr>
              <a:t>digiti</a:t>
            </a:r>
            <a:r>
              <a:rPr lang="en-GB" sz="1600" dirty="0">
                <a:latin typeface="+mn-lt"/>
              </a:rPr>
              <a:t> </a:t>
            </a:r>
            <a:r>
              <a:rPr lang="en-GB" sz="1600" dirty="0" err="1">
                <a:latin typeface="+mn-lt"/>
              </a:rPr>
              <a:t>minimi</a:t>
            </a:r>
            <a:r>
              <a:rPr lang="en-GB" sz="1600" dirty="0">
                <a:latin typeface="+mn-lt"/>
              </a:rPr>
              <a:t>). </a:t>
            </a:r>
            <a:br>
              <a:rPr lang="en-GB" sz="1600" dirty="0">
                <a:latin typeface="+mn-lt"/>
              </a:rPr>
            </a:br>
            <a:br>
              <a:rPr lang="en-GB" sz="1600" dirty="0">
                <a:latin typeface="+mn-lt"/>
              </a:rPr>
            </a:br>
            <a:r>
              <a:rPr lang="en-GB" sz="1600" dirty="0">
                <a:latin typeface="+mn-lt"/>
              </a:rPr>
              <a:t>3. Muscles that extend or abduct the thumb (abductor pollicis longus, extensor pollicis brevis, and extensor pollicis longus).</a:t>
            </a:r>
          </a:p>
          <a:p>
            <a:pPr marL="285750" indent="-285750">
              <a:buFont typeface="Arial" panose="020B0604020202020204" pitchFamily="34" charset="0"/>
              <a:buChar char="•"/>
            </a:pPr>
            <a:endParaRPr lang="en-GB" sz="1600" dirty="0">
              <a:latin typeface="+mn-lt"/>
            </a:endParaRPr>
          </a:p>
          <a:p>
            <a:pPr marL="285750" indent="-285750">
              <a:buFont typeface="Arial" panose="020B0604020202020204" pitchFamily="34" charset="0"/>
              <a:buChar char="•"/>
            </a:pPr>
            <a:r>
              <a:rPr lang="en-GB" sz="1600" dirty="0">
                <a:latin typeface="+mn-lt"/>
              </a:rPr>
              <a:t>The extensor tendons are held in place in the wrist region by the extensor retinaculum, which prevents bowstringing of the tendons (protruding beyond the contour of the bent limb, like the string of an archer’s bow) when the hand is extended at the wrist joint. As the tendons pass over the dorsum of the wrist, they are provided with synovial tendon sheaths that reduce friction for the extensor tendons as they traverse the </a:t>
            </a:r>
            <a:r>
              <a:rPr lang="en-GB" sz="1600" dirty="0" err="1">
                <a:latin typeface="+mn-lt"/>
              </a:rPr>
              <a:t>osseofibrous</a:t>
            </a:r>
            <a:r>
              <a:rPr lang="en-GB" sz="1600" dirty="0">
                <a:latin typeface="+mn-lt"/>
              </a:rPr>
              <a:t> tunnels formed by the attachment of the extensor retinaculum to the distal radius and ulna </a:t>
            </a:r>
          </a:p>
        </p:txBody>
      </p:sp>
    </p:spTree>
    <p:extLst>
      <p:ext uri="{BB962C8B-B14F-4D97-AF65-F5344CB8AC3E}">
        <p14:creationId xmlns:p14="http://schemas.microsoft.com/office/powerpoint/2010/main" val="12732058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954107"/>
          </a:xfrm>
          <a:prstGeom prst="rect">
            <a:avLst/>
          </a:prstGeom>
          <a:noFill/>
        </p:spPr>
        <p:txBody>
          <a:bodyPr wrap="square">
            <a:spAutoFit/>
          </a:bodyPr>
          <a:lstStyle/>
          <a:p>
            <a:pPr algn="ctr" eaLnBrk="1" hangingPunct="1">
              <a:buNone/>
              <a:defRPr/>
            </a:pPr>
            <a:r>
              <a:rPr lang="en-GB" sz="2800" b="1" dirty="0">
                <a:solidFill>
                  <a:srgbClr val="FF0000"/>
                </a:solidFill>
              </a:rPr>
              <a:t>Superficial layer</a:t>
            </a:r>
          </a:p>
          <a:p>
            <a:pPr algn="ctr" eaLnBrk="1" hangingPunct="1">
              <a:buNone/>
              <a:defRPr/>
            </a:pPr>
            <a:r>
              <a:rPr lang="en-GB" sz="2800" b="1" dirty="0">
                <a:solidFill>
                  <a:srgbClr val="FF0000"/>
                </a:solidFill>
              </a:rPr>
              <a:t>(Posterior, extensor-supinator compartment)</a:t>
            </a:r>
            <a:endParaRPr lang="sr-Latn-CS" altLang="en-US" sz="2800" b="1" dirty="0">
              <a:solidFill>
                <a:srgbClr val="FF0000"/>
              </a:solidFill>
              <a:effectLst>
                <a:outerShdw blurRad="38100" dist="38100" dir="2700000" algn="tl">
                  <a:srgbClr val="C0C0C0"/>
                </a:outerShdw>
              </a:effectLst>
            </a:endParaRPr>
          </a:p>
        </p:txBody>
      </p:sp>
      <p:pic>
        <p:nvPicPr>
          <p:cNvPr id="4" name="Picture 3">
            <a:extLst>
              <a:ext uri="{FF2B5EF4-FFF2-40B4-BE49-F238E27FC236}">
                <a16:creationId xmlns:a16="http://schemas.microsoft.com/office/drawing/2014/main" id="{2930D46C-F4A9-5CF8-1F1E-69DCB9438EE2}"/>
              </a:ext>
            </a:extLst>
          </p:cNvPr>
          <p:cNvPicPr>
            <a:picLocks noChangeAspect="1"/>
          </p:cNvPicPr>
          <p:nvPr/>
        </p:nvPicPr>
        <p:blipFill rotWithShape="1">
          <a:blip r:embed="rId2"/>
          <a:srcRect b="32265"/>
          <a:stretch/>
        </p:blipFill>
        <p:spPr>
          <a:xfrm>
            <a:off x="514456" y="1066862"/>
            <a:ext cx="8115087" cy="5512541"/>
          </a:xfrm>
          <a:prstGeom prst="rect">
            <a:avLst/>
          </a:prstGeom>
        </p:spPr>
      </p:pic>
    </p:spTree>
    <p:extLst>
      <p:ext uri="{BB962C8B-B14F-4D97-AF65-F5344CB8AC3E}">
        <p14:creationId xmlns:p14="http://schemas.microsoft.com/office/powerpoint/2010/main" val="71597752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343011" y="-35476"/>
            <a:ext cx="8457978" cy="954107"/>
          </a:xfrm>
          <a:prstGeom prst="rect">
            <a:avLst/>
          </a:prstGeom>
          <a:noFill/>
        </p:spPr>
        <p:txBody>
          <a:bodyPr wrap="square">
            <a:spAutoFit/>
          </a:bodyPr>
          <a:lstStyle/>
          <a:p>
            <a:pPr algn="ctr" eaLnBrk="1" hangingPunct="1">
              <a:buNone/>
              <a:defRPr/>
            </a:pPr>
            <a:r>
              <a:rPr lang="en-GB" sz="2800" b="1" dirty="0">
                <a:solidFill>
                  <a:srgbClr val="FF0000"/>
                </a:solidFill>
              </a:rPr>
              <a:t>Deep layer</a:t>
            </a:r>
          </a:p>
          <a:p>
            <a:pPr algn="ctr" eaLnBrk="1" hangingPunct="1">
              <a:buNone/>
              <a:defRPr/>
            </a:pPr>
            <a:r>
              <a:rPr lang="en-GB" sz="2800" b="1" dirty="0">
                <a:solidFill>
                  <a:srgbClr val="FF0000"/>
                </a:solidFill>
              </a:rPr>
              <a:t>(Posterior, extensor-supinator compartment)</a:t>
            </a:r>
            <a:endParaRPr lang="sr-Latn-CS" altLang="en-US" sz="2800" b="1" dirty="0">
              <a:solidFill>
                <a:srgbClr val="FF0000"/>
              </a:solidFill>
              <a:effectLst>
                <a:outerShdw blurRad="38100" dist="38100" dir="2700000" algn="tl">
                  <a:srgbClr val="C0C0C0"/>
                </a:outerShdw>
              </a:effectLst>
            </a:endParaRPr>
          </a:p>
        </p:txBody>
      </p:sp>
      <p:pic>
        <p:nvPicPr>
          <p:cNvPr id="2" name="Picture 1">
            <a:extLst>
              <a:ext uri="{FF2B5EF4-FFF2-40B4-BE49-F238E27FC236}">
                <a16:creationId xmlns:a16="http://schemas.microsoft.com/office/drawing/2014/main" id="{3EF870D2-9A68-FB9D-31BD-033D1151A3FE}"/>
              </a:ext>
            </a:extLst>
          </p:cNvPr>
          <p:cNvPicPr>
            <a:picLocks noChangeAspect="1"/>
          </p:cNvPicPr>
          <p:nvPr/>
        </p:nvPicPr>
        <p:blipFill rotWithShape="1">
          <a:blip r:embed="rId2"/>
          <a:srcRect t="67013"/>
          <a:stretch/>
        </p:blipFill>
        <p:spPr>
          <a:xfrm>
            <a:off x="255740" y="2438426"/>
            <a:ext cx="8632519" cy="2855830"/>
          </a:xfrm>
          <a:prstGeom prst="rect">
            <a:avLst/>
          </a:prstGeom>
        </p:spPr>
      </p:pic>
    </p:spTree>
    <p:extLst>
      <p:ext uri="{BB962C8B-B14F-4D97-AF65-F5344CB8AC3E}">
        <p14:creationId xmlns:p14="http://schemas.microsoft.com/office/powerpoint/2010/main" val="15948474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838297" y="-35476"/>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BRACHIORADIALIS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2"/>
          <a:srcRect b="85020"/>
          <a:stretch/>
        </p:blipFill>
        <p:spPr>
          <a:xfrm>
            <a:off x="641574" y="394942"/>
            <a:ext cx="8115087" cy="1219168"/>
          </a:xfrm>
          <a:prstGeom prst="rect">
            <a:avLst/>
          </a:prstGeom>
        </p:spPr>
      </p:pic>
      <p:pic>
        <p:nvPicPr>
          <p:cNvPr id="7" name="Picture 2">
            <a:extLst>
              <a:ext uri="{FF2B5EF4-FFF2-40B4-BE49-F238E27FC236}">
                <a16:creationId xmlns:a16="http://schemas.microsoft.com/office/drawing/2014/main" id="{7F79AF9E-3460-4014-00F1-D0DD3CB46B4C}"/>
              </a:ext>
            </a:extLst>
          </p:cNvPr>
          <p:cNvPicPr>
            <a:picLocks noChangeAspect="1" noChangeArrowheads="1"/>
          </p:cNvPicPr>
          <p:nvPr/>
        </p:nvPicPr>
        <p:blipFill rotWithShape="1">
          <a:blip r:embed="rId3" cstate="print"/>
          <a:srcRect l="12277" r="37538" b="37993"/>
          <a:stretch/>
        </p:blipFill>
        <p:spPr bwMode="auto">
          <a:xfrm>
            <a:off x="4495802" y="1810113"/>
            <a:ext cx="4400556" cy="4081463"/>
          </a:xfrm>
          <a:prstGeom prst="rect">
            <a:avLst/>
          </a:prstGeom>
          <a:noFill/>
          <a:ln w="9525">
            <a:noFill/>
            <a:bevel/>
            <a:headEnd/>
            <a:tailEnd/>
          </a:ln>
          <a:effectLst/>
        </p:spPr>
      </p:pic>
      <p:sp>
        <p:nvSpPr>
          <p:cNvPr id="10" name="TextBox 9">
            <a:extLst>
              <a:ext uri="{FF2B5EF4-FFF2-40B4-BE49-F238E27FC236}">
                <a16:creationId xmlns:a16="http://schemas.microsoft.com/office/drawing/2014/main" id="{3D2A87D8-429E-61B6-EFE8-6EC22D934132}"/>
              </a:ext>
            </a:extLst>
          </p:cNvPr>
          <p:cNvSpPr txBox="1"/>
          <p:nvPr/>
        </p:nvSpPr>
        <p:spPr>
          <a:xfrm>
            <a:off x="132303" y="1692521"/>
            <a:ext cx="4572000" cy="4770537"/>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brachioradialis, a fusiform muscle, lies superficially on the anterolateral surface of the forearm.</a:t>
            </a:r>
          </a:p>
          <a:p>
            <a:endParaRPr lang="en-GB" sz="1600" dirty="0">
              <a:latin typeface="+mn-lt"/>
            </a:endParaRPr>
          </a:p>
          <a:p>
            <a:pPr marL="285750" indent="-285750">
              <a:buFont typeface="Arial" panose="020B0604020202020204" pitchFamily="34" charset="0"/>
              <a:buChar char="•"/>
            </a:pPr>
            <a:r>
              <a:rPr lang="en-GB" sz="1600" dirty="0">
                <a:latin typeface="+mn-lt"/>
              </a:rPr>
              <a:t>The brachioradialis is exceptional among muscles of the posterior (extensor) compartment in that it has rotated to the anterior aspect of the humerus and thus flexes the forearm at the elbow. It is especially active during quick movements or in the presence of resistance during flexion of the forearm (e.g., when a weight is lifted), acting as a shunt muscle resisting subluxation of the head of the radius.</a:t>
            </a:r>
          </a:p>
          <a:p>
            <a:endParaRPr lang="en-GB" sz="1600" dirty="0">
              <a:latin typeface="+mn-lt"/>
            </a:endParaRPr>
          </a:p>
          <a:p>
            <a:pPr marL="285750" indent="-285750">
              <a:buFont typeface="Arial" panose="020B0604020202020204" pitchFamily="34" charset="0"/>
              <a:buChar char="•"/>
            </a:pPr>
            <a:r>
              <a:rPr lang="en-GB" sz="1600" dirty="0">
                <a:latin typeface="+mn-lt"/>
              </a:rPr>
              <a:t>The brachioradialis and the supinator are the only muscles of the compartment that do not cross and therefore are incapable of acting at the wrist.</a:t>
            </a:r>
          </a:p>
        </p:txBody>
      </p:sp>
      <p:pic>
        <p:nvPicPr>
          <p:cNvPr id="13" name="Picture 12">
            <a:extLst>
              <a:ext uri="{FF2B5EF4-FFF2-40B4-BE49-F238E27FC236}">
                <a16:creationId xmlns:a16="http://schemas.microsoft.com/office/drawing/2014/main" id="{A652751E-E31C-F388-6EF9-171133F3ED98}"/>
              </a:ext>
            </a:extLst>
          </p:cNvPr>
          <p:cNvPicPr>
            <a:picLocks noChangeAspect="1"/>
          </p:cNvPicPr>
          <p:nvPr/>
        </p:nvPicPr>
        <p:blipFill>
          <a:blip r:embed="rId4"/>
          <a:stretch>
            <a:fillRect/>
          </a:stretch>
        </p:blipFill>
        <p:spPr>
          <a:xfrm>
            <a:off x="3651835" y="6154421"/>
            <a:ext cx="5395428" cy="617273"/>
          </a:xfrm>
          <a:prstGeom prst="rect">
            <a:avLst/>
          </a:prstGeom>
        </p:spPr>
      </p:pic>
    </p:spTree>
    <p:extLst>
      <p:ext uri="{BB962C8B-B14F-4D97-AF65-F5344CB8AC3E}">
        <p14:creationId xmlns:p14="http://schemas.microsoft.com/office/powerpoint/2010/main" val="52680207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extLst>
              <a:ext uri="{FF2B5EF4-FFF2-40B4-BE49-F238E27FC236}">
                <a16:creationId xmlns:a16="http://schemas.microsoft.com/office/drawing/2014/main" id="{7F79AF9E-3460-4014-00F1-D0DD3CB46B4C}"/>
              </a:ext>
            </a:extLst>
          </p:cNvPr>
          <p:cNvPicPr>
            <a:picLocks noChangeAspect="1" noChangeArrowheads="1"/>
          </p:cNvPicPr>
          <p:nvPr/>
        </p:nvPicPr>
        <p:blipFill rotWithShape="1">
          <a:blip r:embed="rId2" cstate="print"/>
          <a:srcRect l="12277" t="6991" r="57044" b="37993"/>
          <a:stretch/>
        </p:blipFill>
        <p:spPr bwMode="auto">
          <a:xfrm>
            <a:off x="5590464" y="1905040"/>
            <a:ext cx="3155989" cy="4248360"/>
          </a:xfrm>
          <a:prstGeom prst="rect">
            <a:avLst/>
          </a:prstGeom>
          <a:noFill/>
          <a:ln w="9525">
            <a:noFill/>
            <a:bevel/>
            <a:headEnd/>
            <a:tailEnd/>
          </a:ln>
          <a:effectLst/>
        </p:spPr>
      </p:pic>
      <p:sp>
        <p:nvSpPr>
          <p:cNvPr id="6" name="TextBox 5">
            <a:extLst>
              <a:ext uri="{FF2B5EF4-FFF2-40B4-BE49-F238E27FC236}">
                <a16:creationId xmlns:a16="http://schemas.microsoft.com/office/drawing/2014/main" id="{9E293D68-568B-DC34-F0D1-42A27D8CD1DF}"/>
              </a:ext>
            </a:extLst>
          </p:cNvPr>
          <p:cNvSpPr txBox="1"/>
          <p:nvPr/>
        </p:nvSpPr>
        <p:spPr>
          <a:xfrm>
            <a:off x="838297" y="-35476"/>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BRACHIORADIALIS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3"/>
          <a:srcRect b="85020"/>
          <a:stretch/>
        </p:blipFill>
        <p:spPr>
          <a:xfrm>
            <a:off x="641574" y="394942"/>
            <a:ext cx="8115087" cy="1219168"/>
          </a:xfrm>
          <a:prstGeom prst="rect">
            <a:avLst/>
          </a:prstGeom>
        </p:spPr>
      </p:pic>
      <p:sp>
        <p:nvSpPr>
          <p:cNvPr id="10" name="TextBox 9">
            <a:extLst>
              <a:ext uri="{FF2B5EF4-FFF2-40B4-BE49-F238E27FC236}">
                <a16:creationId xmlns:a16="http://schemas.microsoft.com/office/drawing/2014/main" id="{3D2A87D8-429E-61B6-EFE8-6EC22D934132}"/>
              </a:ext>
            </a:extLst>
          </p:cNvPr>
          <p:cNvSpPr txBox="1"/>
          <p:nvPr/>
        </p:nvSpPr>
        <p:spPr>
          <a:xfrm>
            <a:off x="0" y="1619234"/>
            <a:ext cx="5590464" cy="584775"/>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It forms the lateral border of the cubital fossa</a:t>
            </a:r>
          </a:p>
          <a:p>
            <a:pPr marL="285750" indent="-285750">
              <a:buFont typeface="Arial" panose="020B0604020202020204" pitchFamily="34" charset="0"/>
              <a:buChar char="•"/>
            </a:pPr>
            <a:endParaRPr lang="en-GB" sz="1600" dirty="0">
              <a:latin typeface="+mn-lt"/>
            </a:endParaRPr>
          </a:p>
        </p:txBody>
      </p:sp>
      <p:pic>
        <p:nvPicPr>
          <p:cNvPr id="3" name="Picture 2">
            <a:extLst>
              <a:ext uri="{FF2B5EF4-FFF2-40B4-BE49-F238E27FC236}">
                <a16:creationId xmlns:a16="http://schemas.microsoft.com/office/drawing/2014/main" id="{9516A09D-0443-CCEC-17F1-A86FFEB5C79F}"/>
              </a:ext>
            </a:extLst>
          </p:cNvPr>
          <p:cNvPicPr>
            <a:picLocks noChangeAspect="1"/>
          </p:cNvPicPr>
          <p:nvPr/>
        </p:nvPicPr>
        <p:blipFill rotWithShape="1">
          <a:blip r:embed="rId4"/>
          <a:srcRect t="4878"/>
          <a:stretch/>
        </p:blipFill>
        <p:spPr>
          <a:xfrm>
            <a:off x="1287573" y="1899976"/>
            <a:ext cx="3017782" cy="2972075"/>
          </a:xfrm>
          <a:prstGeom prst="rect">
            <a:avLst/>
          </a:prstGeom>
        </p:spPr>
      </p:pic>
      <p:sp>
        <p:nvSpPr>
          <p:cNvPr id="8" name="TextBox 7">
            <a:extLst>
              <a:ext uri="{FF2B5EF4-FFF2-40B4-BE49-F238E27FC236}">
                <a16:creationId xmlns:a16="http://schemas.microsoft.com/office/drawing/2014/main" id="{D773689D-136C-F5FA-D98F-A5EEA40F74C5}"/>
              </a:ext>
            </a:extLst>
          </p:cNvPr>
          <p:cNvSpPr txBox="1"/>
          <p:nvPr/>
        </p:nvSpPr>
        <p:spPr>
          <a:xfrm>
            <a:off x="-25294" y="4653992"/>
            <a:ext cx="5862240" cy="2062103"/>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As it descends, the brachioradialis overlies the radial nerve and artery where they lie together on the supinator, pronator teres tendon, FDS, and FPL. </a:t>
            </a:r>
          </a:p>
          <a:p>
            <a:pPr marL="285750" indent="-285750">
              <a:buFont typeface="Arial" panose="020B0604020202020204" pitchFamily="34" charset="0"/>
              <a:buChar char="•"/>
            </a:pPr>
            <a:r>
              <a:rPr lang="en-GB" sz="1600" dirty="0">
                <a:latin typeface="+mn-lt"/>
              </a:rPr>
              <a:t>The distal part of the tendon is covered by the abductors pollicis longus and brevis as they pass to the thumb.</a:t>
            </a:r>
          </a:p>
          <a:p>
            <a:pPr marL="285750" indent="-285750">
              <a:buFont typeface="Arial" panose="020B0604020202020204" pitchFamily="34" charset="0"/>
              <a:buChar char="•"/>
            </a:pPr>
            <a:r>
              <a:rPr lang="en-GB" sz="1600" dirty="0">
                <a:latin typeface="+mn-lt"/>
              </a:rPr>
              <a:t>Its tendon is the lateral border of </a:t>
            </a:r>
            <a:r>
              <a:rPr lang="en-GB" sz="1600" b="1" dirty="0">
                <a:solidFill>
                  <a:srgbClr val="FF0000"/>
                </a:solidFill>
                <a:latin typeface="+mn-lt"/>
              </a:rPr>
              <a:t>sulcus radialis</a:t>
            </a:r>
            <a:r>
              <a:rPr lang="en-GB" sz="1600" dirty="0">
                <a:latin typeface="+mn-lt"/>
              </a:rPr>
              <a:t>, where radial artery passes and where the pulse can be palpated (medial border is the tendon of m. flexor carpi radialis).</a:t>
            </a:r>
          </a:p>
        </p:txBody>
      </p:sp>
    </p:spTree>
    <p:extLst>
      <p:ext uri="{BB962C8B-B14F-4D97-AF65-F5344CB8AC3E}">
        <p14:creationId xmlns:p14="http://schemas.microsoft.com/office/powerpoint/2010/main" val="946441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A22264-DAB6-3330-2BAA-58D9AAC21399}"/>
              </a:ext>
            </a:extLst>
          </p:cNvPr>
          <p:cNvPicPr>
            <a:picLocks noChangeAspect="1"/>
          </p:cNvPicPr>
          <p:nvPr/>
        </p:nvPicPr>
        <p:blipFill rotWithShape="1">
          <a:blip r:embed="rId2"/>
          <a:srcRect b="82301"/>
          <a:stretch/>
        </p:blipFill>
        <p:spPr>
          <a:xfrm>
            <a:off x="37576" y="970394"/>
            <a:ext cx="9106424" cy="609584"/>
          </a:xfrm>
          <a:prstGeom prst="rect">
            <a:avLst/>
          </a:prstGeom>
        </p:spPr>
      </p:pic>
      <p:pic>
        <p:nvPicPr>
          <p:cNvPr id="4" name="Picture 3">
            <a:extLst>
              <a:ext uri="{FF2B5EF4-FFF2-40B4-BE49-F238E27FC236}">
                <a16:creationId xmlns:a16="http://schemas.microsoft.com/office/drawing/2014/main" id="{95ABCA72-196A-D159-12A7-C71EB86304D6}"/>
              </a:ext>
            </a:extLst>
          </p:cNvPr>
          <p:cNvPicPr>
            <a:picLocks noChangeAspect="1"/>
          </p:cNvPicPr>
          <p:nvPr/>
        </p:nvPicPr>
        <p:blipFill rotWithShape="1">
          <a:blip r:embed="rId2"/>
          <a:srcRect t="63565" b="18736"/>
          <a:stretch/>
        </p:blipFill>
        <p:spPr>
          <a:xfrm>
            <a:off x="47768" y="1579978"/>
            <a:ext cx="9106424" cy="609584"/>
          </a:xfrm>
          <a:prstGeom prst="rect">
            <a:avLst/>
          </a:prstGeom>
        </p:spPr>
      </p:pic>
      <p:pic>
        <p:nvPicPr>
          <p:cNvPr id="6" name="Picture 5">
            <a:extLst>
              <a:ext uri="{FF2B5EF4-FFF2-40B4-BE49-F238E27FC236}">
                <a16:creationId xmlns:a16="http://schemas.microsoft.com/office/drawing/2014/main" id="{0B6DC082-69A7-A56F-A651-F994F63F6DFE}"/>
              </a:ext>
            </a:extLst>
          </p:cNvPr>
          <p:cNvPicPr>
            <a:picLocks noChangeAspect="1"/>
          </p:cNvPicPr>
          <p:nvPr/>
        </p:nvPicPr>
        <p:blipFill rotWithShape="1">
          <a:blip r:embed="rId3"/>
          <a:srcRect l="70284" t="13128" r="3194" b="56733"/>
          <a:stretch/>
        </p:blipFill>
        <p:spPr>
          <a:xfrm>
            <a:off x="2743248" y="2667020"/>
            <a:ext cx="4190890" cy="3562257"/>
          </a:xfrm>
          <a:prstGeom prst="rect">
            <a:avLst/>
          </a:prstGeom>
        </p:spPr>
      </p:pic>
      <p:sp>
        <p:nvSpPr>
          <p:cNvPr id="7" name="TextBox 6">
            <a:extLst>
              <a:ext uri="{FF2B5EF4-FFF2-40B4-BE49-F238E27FC236}">
                <a16:creationId xmlns:a16="http://schemas.microsoft.com/office/drawing/2014/main" id="{D33BC246-CD1B-6430-CE14-96E29732FEB1}"/>
              </a:ext>
            </a:extLst>
          </p:cNvPr>
          <p:cNvSpPr txBox="1"/>
          <p:nvPr/>
        </p:nvSpPr>
        <p:spPr>
          <a:xfrm>
            <a:off x="2743128" y="179385"/>
            <a:ext cx="4572000" cy="523220"/>
          </a:xfrm>
          <a:prstGeom prst="rect">
            <a:avLst/>
          </a:prstGeom>
          <a:noFill/>
        </p:spPr>
        <p:txBody>
          <a:bodyPr wrap="square">
            <a:spAutoFit/>
          </a:bodyPr>
          <a:lstStyle/>
          <a:p>
            <a:r>
              <a:rPr lang="en-GB" altLang="en-US" sz="2800" dirty="0">
                <a:solidFill>
                  <a:srgbClr val="FF0000"/>
                </a:solidFill>
                <a:effectLst>
                  <a:outerShdw blurRad="38100" dist="38100" dir="2700000" algn="tl">
                    <a:srgbClr val="C0C0C0"/>
                  </a:outerShdw>
                </a:effectLst>
              </a:rPr>
              <a:t>M. SUBCLAVIUS</a:t>
            </a:r>
            <a:endParaRPr lang="en-GB" sz="2800" dirty="0"/>
          </a:p>
        </p:txBody>
      </p:sp>
    </p:spTree>
    <p:extLst>
      <p:ext uri="{BB962C8B-B14F-4D97-AF65-F5344CB8AC3E}">
        <p14:creationId xmlns:p14="http://schemas.microsoft.com/office/powerpoint/2010/main" val="248717716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451FC9-8F3E-1BF5-0239-31CA8C4B9F02}"/>
              </a:ext>
            </a:extLst>
          </p:cNvPr>
          <p:cNvPicPr>
            <a:picLocks noChangeAspect="1" noChangeArrowheads="1"/>
          </p:cNvPicPr>
          <p:nvPr/>
        </p:nvPicPr>
        <p:blipFill rotWithShape="1">
          <a:blip r:embed="rId2" cstate="print"/>
          <a:srcRect l="10259" t="3630" r="45608" b="40366"/>
          <a:stretch/>
        </p:blipFill>
        <p:spPr bwMode="auto">
          <a:xfrm>
            <a:off x="4236633" y="2191159"/>
            <a:ext cx="4876672" cy="4644690"/>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838297" y="-35476"/>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CARPI RADIALIS LONGUS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3"/>
          <a:srcRect b="91744"/>
          <a:stretch/>
        </p:blipFill>
        <p:spPr>
          <a:xfrm>
            <a:off x="101717" y="442700"/>
            <a:ext cx="8940565" cy="740268"/>
          </a:xfrm>
          <a:prstGeom prst="rect">
            <a:avLst/>
          </a:prstGeom>
        </p:spPr>
      </p:pic>
      <p:sp>
        <p:nvSpPr>
          <p:cNvPr id="10" name="TextBox 9">
            <a:extLst>
              <a:ext uri="{FF2B5EF4-FFF2-40B4-BE49-F238E27FC236}">
                <a16:creationId xmlns:a16="http://schemas.microsoft.com/office/drawing/2014/main" id="{3D2A87D8-429E-61B6-EFE8-6EC22D934132}"/>
              </a:ext>
            </a:extLst>
          </p:cNvPr>
          <p:cNvSpPr txBox="1"/>
          <p:nvPr/>
        </p:nvSpPr>
        <p:spPr>
          <a:xfrm>
            <a:off x="30695" y="2397948"/>
            <a:ext cx="4572000" cy="2062103"/>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extensor carpi radialis longus (ECRL), a fusiform muscle, is partly overlapped by the brachioradialis, with which it often blends.</a:t>
            </a:r>
          </a:p>
          <a:p>
            <a:pPr marL="285750" indent="-285750">
              <a:buFont typeface="Arial" panose="020B0604020202020204" pitchFamily="34" charset="0"/>
              <a:buChar char="•"/>
            </a:pPr>
            <a:r>
              <a:rPr lang="en-GB" sz="1600" dirty="0">
                <a:latin typeface="+mn-lt"/>
              </a:rPr>
              <a:t>As it passes distally, posterior to the brachioradialis, its tendon is crossed by the abductor pollicis brevis and extensor pollicis brevis. The ECRL is indispensable when clenching the fist. </a:t>
            </a:r>
          </a:p>
        </p:txBody>
      </p:sp>
      <p:pic>
        <p:nvPicPr>
          <p:cNvPr id="2" name="Picture 1">
            <a:extLst>
              <a:ext uri="{FF2B5EF4-FFF2-40B4-BE49-F238E27FC236}">
                <a16:creationId xmlns:a16="http://schemas.microsoft.com/office/drawing/2014/main" id="{0BA249A1-EE46-04E5-6771-CCD05605EFF4}"/>
              </a:ext>
            </a:extLst>
          </p:cNvPr>
          <p:cNvPicPr>
            <a:picLocks noChangeAspect="1"/>
          </p:cNvPicPr>
          <p:nvPr/>
        </p:nvPicPr>
        <p:blipFill rotWithShape="1">
          <a:blip r:embed="rId3"/>
          <a:srcRect t="14044" b="74720"/>
          <a:stretch/>
        </p:blipFill>
        <p:spPr>
          <a:xfrm>
            <a:off x="101717" y="1199029"/>
            <a:ext cx="8940565" cy="1007390"/>
          </a:xfrm>
          <a:prstGeom prst="rect">
            <a:avLst/>
          </a:prstGeom>
        </p:spPr>
      </p:pic>
      <p:pic>
        <p:nvPicPr>
          <p:cNvPr id="8" name="Picture 7">
            <a:extLst>
              <a:ext uri="{FF2B5EF4-FFF2-40B4-BE49-F238E27FC236}">
                <a16:creationId xmlns:a16="http://schemas.microsoft.com/office/drawing/2014/main" id="{4FF6D19F-5F92-9EF1-94D8-062AE5887B18}"/>
              </a:ext>
            </a:extLst>
          </p:cNvPr>
          <p:cNvPicPr>
            <a:picLocks noChangeAspect="1"/>
          </p:cNvPicPr>
          <p:nvPr/>
        </p:nvPicPr>
        <p:blipFill>
          <a:blip r:embed="rId4"/>
          <a:stretch>
            <a:fillRect/>
          </a:stretch>
        </p:blipFill>
        <p:spPr>
          <a:xfrm>
            <a:off x="0" y="4686110"/>
            <a:ext cx="6383186" cy="1007390"/>
          </a:xfrm>
          <a:prstGeom prst="rect">
            <a:avLst/>
          </a:prstGeom>
        </p:spPr>
      </p:pic>
    </p:spTree>
    <p:extLst>
      <p:ext uri="{BB962C8B-B14F-4D97-AF65-F5344CB8AC3E}">
        <p14:creationId xmlns:p14="http://schemas.microsoft.com/office/powerpoint/2010/main" val="260903893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451FC9-8F3E-1BF5-0239-31CA8C4B9F02}"/>
              </a:ext>
            </a:extLst>
          </p:cNvPr>
          <p:cNvPicPr>
            <a:picLocks noChangeAspect="1" noChangeArrowheads="1"/>
          </p:cNvPicPr>
          <p:nvPr/>
        </p:nvPicPr>
        <p:blipFill rotWithShape="1">
          <a:blip r:embed="rId2" cstate="print"/>
          <a:srcRect l="10259" t="3630" r="45608" b="40366"/>
          <a:stretch/>
        </p:blipFill>
        <p:spPr bwMode="auto">
          <a:xfrm>
            <a:off x="4236633" y="2191159"/>
            <a:ext cx="4876672" cy="4644690"/>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838297" y="-35476"/>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CARPI RADIALIS BREVIS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3"/>
          <a:srcRect b="91744"/>
          <a:stretch/>
        </p:blipFill>
        <p:spPr>
          <a:xfrm>
            <a:off x="101717" y="442700"/>
            <a:ext cx="8940565" cy="740268"/>
          </a:xfrm>
          <a:prstGeom prst="rect">
            <a:avLst/>
          </a:prstGeom>
        </p:spPr>
      </p:pic>
      <p:sp>
        <p:nvSpPr>
          <p:cNvPr id="10" name="TextBox 9">
            <a:extLst>
              <a:ext uri="{FF2B5EF4-FFF2-40B4-BE49-F238E27FC236}">
                <a16:creationId xmlns:a16="http://schemas.microsoft.com/office/drawing/2014/main" id="{3D2A87D8-429E-61B6-EFE8-6EC22D934132}"/>
              </a:ext>
            </a:extLst>
          </p:cNvPr>
          <p:cNvSpPr txBox="1"/>
          <p:nvPr/>
        </p:nvSpPr>
        <p:spPr>
          <a:xfrm>
            <a:off x="30695" y="2397948"/>
            <a:ext cx="4572000" cy="4278094"/>
          </a:xfrm>
          <a:prstGeom prst="rect">
            <a:avLst/>
          </a:prstGeom>
          <a:noFill/>
        </p:spPr>
        <p:txBody>
          <a:bodyPr wrap="square">
            <a:spAutoFit/>
          </a:bodyPr>
          <a:lstStyle/>
          <a:p>
            <a:pPr marL="285750" indent="-285750">
              <a:buFont typeface="Arial" panose="020B0604020202020204" pitchFamily="34" charset="0"/>
              <a:buChar char="•"/>
            </a:pPr>
            <a:r>
              <a:rPr lang="en-GB" sz="1600" dirty="0"/>
              <a:t>Distally, it is covered by the ECRL. The ECRB and ECRL pass under the extensor retinaculum together within the tendinous sheath of the extensor carpi radiales. The two muscles act together to various degrees, usually as synergists to other muscles. </a:t>
            </a:r>
          </a:p>
          <a:p>
            <a:pPr marL="285750" indent="-285750">
              <a:buFont typeface="Arial" panose="020B0604020202020204" pitchFamily="34" charset="0"/>
              <a:buChar char="•"/>
            </a:pPr>
            <a:r>
              <a:rPr lang="en-GB" sz="1600" dirty="0"/>
              <a:t>When the two muscles act by themselves, they abduct the hand as they extend it.</a:t>
            </a:r>
          </a:p>
          <a:p>
            <a:pPr marL="285750" indent="-285750">
              <a:buFont typeface="Arial" panose="020B0604020202020204" pitchFamily="34" charset="0"/>
              <a:buChar char="•"/>
            </a:pPr>
            <a:r>
              <a:rPr lang="en-GB" sz="1600" dirty="0"/>
              <a:t>Acting with the extensor carpi </a:t>
            </a:r>
            <a:r>
              <a:rPr lang="en-GB" sz="1600" dirty="0" err="1"/>
              <a:t>ulnaris</a:t>
            </a:r>
            <a:r>
              <a:rPr lang="en-GB" sz="1600" dirty="0"/>
              <a:t>, they extend the hand (the brevis is more involved in this action). Their synergistic action with the extensor carpi </a:t>
            </a:r>
            <a:r>
              <a:rPr lang="en-GB" sz="1600" dirty="0" err="1"/>
              <a:t>ulnaris</a:t>
            </a:r>
            <a:r>
              <a:rPr lang="en-GB" sz="1600" dirty="0"/>
              <a:t> is important in steadying the wrist during tight flexion of the medial four digits (clenching the fist), a function in which the longus is more active.</a:t>
            </a:r>
          </a:p>
          <a:p>
            <a:pPr marL="285750" indent="-285750">
              <a:buFont typeface="Arial" panose="020B0604020202020204" pitchFamily="34" charset="0"/>
              <a:buChar char="•"/>
            </a:pPr>
            <a:r>
              <a:rPr lang="en-GB" sz="1600" dirty="0"/>
              <a:t>Acting with the FCR, they produce pure abduction. </a:t>
            </a:r>
            <a:endParaRPr lang="en-GB" sz="1600" dirty="0">
              <a:latin typeface="+mn-lt"/>
            </a:endParaRPr>
          </a:p>
        </p:txBody>
      </p:sp>
      <p:pic>
        <p:nvPicPr>
          <p:cNvPr id="2" name="Picture 1">
            <a:extLst>
              <a:ext uri="{FF2B5EF4-FFF2-40B4-BE49-F238E27FC236}">
                <a16:creationId xmlns:a16="http://schemas.microsoft.com/office/drawing/2014/main" id="{0BA249A1-EE46-04E5-6771-CCD05605EFF4}"/>
              </a:ext>
            </a:extLst>
          </p:cNvPr>
          <p:cNvPicPr>
            <a:picLocks noChangeAspect="1"/>
          </p:cNvPicPr>
          <p:nvPr/>
        </p:nvPicPr>
        <p:blipFill rotWithShape="1">
          <a:blip r:embed="rId3"/>
          <a:srcRect t="14044" b="74720"/>
          <a:stretch/>
        </p:blipFill>
        <p:spPr>
          <a:xfrm>
            <a:off x="101717" y="1199029"/>
            <a:ext cx="8940565" cy="1007390"/>
          </a:xfrm>
          <a:prstGeom prst="rect">
            <a:avLst/>
          </a:prstGeom>
        </p:spPr>
      </p:pic>
      <p:pic>
        <p:nvPicPr>
          <p:cNvPr id="4" name="Picture 3">
            <a:extLst>
              <a:ext uri="{FF2B5EF4-FFF2-40B4-BE49-F238E27FC236}">
                <a16:creationId xmlns:a16="http://schemas.microsoft.com/office/drawing/2014/main" id="{67AAF2CE-F920-CDC8-B631-4A9553F7726E}"/>
              </a:ext>
            </a:extLst>
          </p:cNvPr>
          <p:cNvPicPr>
            <a:picLocks noChangeAspect="1"/>
          </p:cNvPicPr>
          <p:nvPr/>
        </p:nvPicPr>
        <p:blipFill rotWithShape="1">
          <a:blip r:embed="rId3"/>
          <a:srcRect l="19014" t="26216" r="65963" b="68166"/>
          <a:stretch/>
        </p:blipFill>
        <p:spPr>
          <a:xfrm>
            <a:off x="1828872" y="1702724"/>
            <a:ext cx="1447762" cy="542912"/>
          </a:xfrm>
          <a:prstGeom prst="rect">
            <a:avLst/>
          </a:prstGeom>
        </p:spPr>
      </p:pic>
      <p:pic>
        <p:nvPicPr>
          <p:cNvPr id="7" name="Picture 6">
            <a:extLst>
              <a:ext uri="{FF2B5EF4-FFF2-40B4-BE49-F238E27FC236}">
                <a16:creationId xmlns:a16="http://schemas.microsoft.com/office/drawing/2014/main" id="{9445388A-B41D-5C4A-7DC0-46C93DDFF038}"/>
              </a:ext>
            </a:extLst>
          </p:cNvPr>
          <p:cNvPicPr>
            <a:picLocks noChangeAspect="1"/>
          </p:cNvPicPr>
          <p:nvPr/>
        </p:nvPicPr>
        <p:blipFill rotWithShape="1">
          <a:blip r:embed="rId3"/>
          <a:srcRect l="55631" t="30896" r="29346" b="65359"/>
          <a:stretch/>
        </p:blipFill>
        <p:spPr>
          <a:xfrm>
            <a:off x="5105386" y="1809791"/>
            <a:ext cx="1295366" cy="323843"/>
          </a:xfrm>
          <a:prstGeom prst="rect">
            <a:avLst/>
          </a:prstGeom>
        </p:spPr>
      </p:pic>
    </p:spTree>
    <p:extLst>
      <p:ext uri="{BB962C8B-B14F-4D97-AF65-F5344CB8AC3E}">
        <p14:creationId xmlns:p14="http://schemas.microsoft.com/office/powerpoint/2010/main" val="141354577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6D3E05-1D84-B031-B3C2-C7EA515AB435}"/>
              </a:ext>
            </a:extLst>
          </p:cNvPr>
          <p:cNvPicPr>
            <a:picLocks noChangeAspect="1"/>
          </p:cNvPicPr>
          <p:nvPr/>
        </p:nvPicPr>
        <p:blipFill rotWithShape="1">
          <a:blip r:embed="rId2"/>
          <a:srcRect l="-702" t="24342" r="236" b="68168"/>
          <a:stretch/>
        </p:blipFill>
        <p:spPr>
          <a:xfrm>
            <a:off x="25346" y="1182968"/>
            <a:ext cx="8940565" cy="668453"/>
          </a:xfrm>
          <a:prstGeom prst="rect">
            <a:avLst/>
          </a:prstGeom>
        </p:spPr>
      </p:pic>
      <p:pic>
        <p:nvPicPr>
          <p:cNvPr id="3" name="Picture 2">
            <a:extLst>
              <a:ext uri="{FF2B5EF4-FFF2-40B4-BE49-F238E27FC236}">
                <a16:creationId xmlns:a16="http://schemas.microsoft.com/office/drawing/2014/main" id="{F8451FC9-8F3E-1BF5-0239-31CA8C4B9F02}"/>
              </a:ext>
            </a:extLst>
          </p:cNvPr>
          <p:cNvPicPr>
            <a:picLocks noChangeAspect="1" noChangeArrowheads="1"/>
          </p:cNvPicPr>
          <p:nvPr/>
        </p:nvPicPr>
        <p:blipFill rotWithShape="1">
          <a:blip r:embed="rId3" cstate="print"/>
          <a:srcRect l="10259" t="3630" r="45608" b="40366"/>
          <a:stretch/>
        </p:blipFill>
        <p:spPr bwMode="auto">
          <a:xfrm>
            <a:off x="4191010" y="2213220"/>
            <a:ext cx="4876672" cy="4644690"/>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838297" y="-35476"/>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DIGITORUM</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2"/>
          <a:srcRect b="91744"/>
          <a:stretch/>
        </p:blipFill>
        <p:spPr>
          <a:xfrm>
            <a:off x="101717" y="442700"/>
            <a:ext cx="8940565" cy="740268"/>
          </a:xfrm>
          <a:prstGeom prst="rect">
            <a:avLst/>
          </a:prstGeom>
        </p:spPr>
      </p:pic>
      <p:sp>
        <p:nvSpPr>
          <p:cNvPr id="10" name="TextBox 9">
            <a:extLst>
              <a:ext uri="{FF2B5EF4-FFF2-40B4-BE49-F238E27FC236}">
                <a16:creationId xmlns:a16="http://schemas.microsoft.com/office/drawing/2014/main" id="{3D2A87D8-429E-61B6-EFE8-6EC22D934132}"/>
              </a:ext>
            </a:extLst>
          </p:cNvPr>
          <p:cNvSpPr txBox="1"/>
          <p:nvPr/>
        </p:nvSpPr>
        <p:spPr>
          <a:xfrm>
            <a:off x="-1" y="1878192"/>
            <a:ext cx="4572000" cy="5016758"/>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extensor digitorum, the principal extensor of the medial four digits, occupies much of the posterior surface of the forearm</a:t>
            </a:r>
          </a:p>
          <a:p>
            <a:pPr marL="285750" indent="-285750">
              <a:buFont typeface="Arial" panose="020B0604020202020204" pitchFamily="34" charset="0"/>
              <a:buChar char="•"/>
            </a:pPr>
            <a:r>
              <a:rPr lang="en-GB" sz="1600" dirty="0">
                <a:latin typeface="+mn-lt"/>
              </a:rPr>
              <a:t>Proximally, its four tendons join the tendon of the extensor indicis to pass deep to the extensor retinaculum through the tendinous sheath of the extensor digitorum and extensor indicis (common extensor synovial sheath) </a:t>
            </a:r>
          </a:p>
          <a:p>
            <a:pPr marL="285750" indent="-285750">
              <a:buFont typeface="Arial" panose="020B0604020202020204" pitchFamily="34" charset="0"/>
              <a:buChar char="•"/>
            </a:pPr>
            <a:r>
              <a:rPr lang="en-GB" sz="1600" dirty="0">
                <a:latin typeface="+mn-lt"/>
              </a:rPr>
              <a:t>On the dorsum of the hand, the tendons spread out as they run toward the digits.</a:t>
            </a:r>
          </a:p>
          <a:p>
            <a:pPr marL="285750" indent="-285750">
              <a:buFont typeface="Arial" panose="020B0604020202020204" pitchFamily="34" charset="0"/>
              <a:buChar char="•"/>
            </a:pPr>
            <a:r>
              <a:rPr lang="en-GB" sz="1600" dirty="0">
                <a:latin typeface="+mn-lt"/>
              </a:rPr>
              <a:t>Adjacent tendons are linked proximal to the knuckles (metacarpophalangeal joints) by three oblique </a:t>
            </a:r>
            <a:r>
              <a:rPr lang="en-GB" sz="1600" dirty="0" err="1">
                <a:latin typeface="+mn-lt"/>
              </a:rPr>
              <a:t>intertendinous</a:t>
            </a:r>
            <a:r>
              <a:rPr lang="en-GB" sz="1600" dirty="0">
                <a:latin typeface="+mn-lt"/>
              </a:rPr>
              <a:t> connections that restrict independent extension of the four medial digits (especially the ring finger).</a:t>
            </a:r>
          </a:p>
          <a:p>
            <a:pPr marL="285750" indent="-285750">
              <a:buFont typeface="Arial" panose="020B0604020202020204" pitchFamily="34" charset="0"/>
              <a:buChar char="•"/>
            </a:pPr>
            <a:r>
              <a:rPr lang="en-GB" sz="1600" dirty="0">
                <a:latin typeface="+mn-lt"/>
              </a:rPr>
              <a:t>Commonly, the fourth tendon is fused initially with the tendon to the ring finger and reaches the little finger by an </a:t>
            </a:r>
            <a:r>
              <a:rPr lang="en-GB" sz="1600" dirty="0" err="1">
                <a:latin typeface="+mn-lt"/>
              </a:rPr>
              <a:t>intertendinous</a:t>
            </a:r>
            <a:r>
              <a:rPr lang="en-GB" sz="1600" dirty="0">
                <a:latin typeface="+mn-lt"/>
              </a:rPr>
              <a:t> connection.</a:t>
            </a:r>
          </a:p>
        </p:txBody>
      </p:sp>
      <p:pic>
        <p:nvPicPr>
          <p:cNvPr id="7" name="Picture 6">
            <a:extLst>
              <a:ext uri="{FF2B5EF4-FFF2-40B4-BE49-F238E27FC236}">
                <a16:creationId xmlns:a16="http://schemas.microsoft.com/office/drawing/2014/main" id="{9445388A-B41D-5C4A-7DC0-46C93DDFF038}"/>
              </a:ext>
            </a:extLst>
          </p:cNvPr>
          <p:cNvPicPr>
            <a:picLocks noChangeAspect="1"/>
          </p:cNvPicPr>
          <p:nvPr/>
        </p:nvPicPr>
        <p:blipFill rotWithShape="1">
          <a:blip r:embed="rId2"/>
          <a:srcRect l="55631" t="30896" r="29346" b="65359"/>
          <a:stretch/>
        </p:blipFill>
        <p:spPr>
          <a:xfrm>
            <a:off x="5105386" y="1294310"/>
            <a:ext cx="1295366" cy="323843"/>
          </a:xfrm>
          <a:prstGeom prst="rect">
            <a:avLst/>
          </a:prstGeom>
        </p:spPr>
      </p:pic>
    </p:spTree>
    <p:extLst>
      <p:ext uri="{BB962C8B-B14F-4D97-AF65-F5344CB8AC3E}">
        <p14:creationId xmlns:p14="http://schemas.microsoft.com/office/powerpoint/2010/main" val="30451982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39078CE-1F3E-C302-9712-56DE189E07D3}"/>
              </a:ext>
            </a:extLst>
          </p:cNvPr>
          <p:cNvPicPr>
            <a:picLocks noChangeAspect="1"/>
          </p:cNvPicPr>
          <p:nvPr/>
        </p:nvPicPr>
        <p:blipFill>
          <a:blip r:embed="rId2"/>
          <a:stretch>
            <a:fillRect/>
          </a:stretch>
        </p:blipFill>
        <p:spPr>
          <a:xfrm>
            <a:off x="3352832" y="4602285"/>
            <a:ext cx="5288738" cy="2255715"/>
          </a:xfrm>
          <a:prstGeom prst="rect">
            <a:avLst/>
          </a:prstGeom>
        </p:spPr>
      </p:pic>
      <p:pic>
        <p:nvPicPr>
          <p:cNvPr id="8" name="Picture 7">
            <a:extLst>
              <a:ext uri="{FF2B5EF4-FFF2-40B4-BE49-F238E27FC236}">
                <a16:creationId xmlns:a16="http://schemas.microsoft.com/office/drawing/2014/main" id="{EB6D3E05-1D84-B031-B3C2-C7EA515AB435}"/>
              </a:ext>
            </a:extLst>
          </p:cNvPr>
          <p:cNvPicPr>
            <a:picLocks noChangeAspect="1"/>
          </p:cNvPicPr>
          <p:nvPr/>
        </p:nvPicPr>
        <p:blipFill rotWithShape="1">
          <a:blip r:embed="rId3"/>
          <a:srcRect l="-702" t="24342" r="236" b="68168"/>
          <a:stretch/>
        </p:blipFill>
        <p:spPr>
          <a:xfrm>
            <a:off x="25346" y="1182968"/>
            <a:ext cx="8940565" cy="668453"/>
          </a:xfrm>
          <a:prstGeom prst="rect">
            <a:avLst/>
          </a:prstGeom>
        </p:spPr>
      </p:pic>
      <p:sp>
        <p:nvSpPr>
          <p:cNvPr id="6" name="TextBox 5">
            <a:extLst>
              <a:ext uri="{FF2B5EF4-FFF2-40B4-BE49-F238E27FC236}">
                <a16:creationId xmlns:a16="http://schemas.microsoft.com/office/drawing/2014/main" id="{9E293D68-568B-DC34-F0D1-42A27D8CD1DF}"/>
              </a:ext>
            </a:extLst>
          </p:cNvPr>
          <p:cNvSpPr txBox="1"/>
          <p:nvPr/>
        </p:nvSpPr>
        <p:spPr>
          <a:xfrm>
            <a:off x="838297" y="-35476"/>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DIGITORUM</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3"/>
          <a:srcRect b="91744"/>
          <a:stretch/>
        </p:blipFill>
        <p:spPr>
          <a:xfrm>
            <a:off x="101717" y="442700"/>
            <a:ext cx="8940565" cy="740268"/>
          </a:xfrm>
          <a:prstGeom prst="rect">
            <a:avLst/>
          </a:prstGeom>
        </p:spPr>
      </p:pic>
      <p:sp>
        <p:nvSpPr>
          <p:cNvPr id="10" name="TextBox 9">
            <a:extLst>
              <a:ext uri="{FF2B5EF4-FFF2-40B4-BE49-F238E27FC236}">
                <a16:creationId xmlns:a16="http://schemas.microsoft.com/office/drawing/2014/main" id="{3D2A87D8-429E-61B6-EFE8-6EC22D934132}"/>
              </a:ext>
            </a:extLst>
          </p:cNvPr>
          <p:cNvSpPr txBox="1"/>
          <p:nvPr/>
        </p:nvSpPr>
        <p:spPr>
          <a:xfrm>
            <a:off x="-2" y="1878192"/>
            <a:ext cx="8940565" cy="3046988"/>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On the distal ends of the metacarpals and along the phalanges of the four medial digits, the four tendons flatten to form extensor expansions.</a:t>
            </a:r>
          </a:p>
          <a:p>
            <a:pPr marL="285750" indent="-285750">
              <a:buFont typeface="Arial" panose="020B0604020202020204" pitchFamily="34" charset="0"/>
              <a:buChar char="•"/>
            </a:pPr>
            <a:r>
              <a:rPr lang="en-GB" sz="1600" dirty="0">
                <a:latin typeface="+mn-lt"/>
              </a:rPr>
              <a:t>Each extensor digital expansion (dorsal expansion or hood) is a triangular, tendinous aponeurosis that wraps around the dorsum and sides of a head of the metacarpal and proximal phalanx. The visor-like “hood” formed by the extensor expansion over the head of the metacarpal, holding the extensor tendon in the middle of the digit, is anchored on each side to the palmar ligament (a reinforced portion of the fibrous layer of the joint capsule of the metacarpophalangeal joints)</a:t>
            </a:r>
          </a:p>
          <a:p>
            <a:pPr marL="285750" indent="-285750">
              <a:buFont typeface="Arial" panose="020B0604020202020204" pitchFamily="34" charset="0"/>
              <a:buChar char="•"/>
            </a:pPr>
            <a:r>
              <a:rPr lang="en-GB" sz="1600" dirty="0"/>
              <a:t>In forming the extensor expansion, each extensor digitorum tendon divides into a median band, which passes to the base of the middle phalanx, and two lateral bands, which pass to the base of the distal phalanx. The tendons of the interosseous and lumbrical muscles of the hand join the lateral bands of the extensor expansion.</a:t>
            </a:r>
            <a:endParaRPr lang="en-GB" sz="1600" dirty="0">
              <a:latin typeface="+mn-lt"/>
            </a:endParaRPr>
          </a:p>
        </p:txBody>
      </p:sp>
      <p:pic>
        <p:nvPicPr>
          <p:cNvPr id="7" name="Picture 6">
            <a:extLst>
              <a:ext uri="{FF2B5EF4-FFF2-40B4-BE49-F238E27FC236}">
                <a16:creationId xmlns:a16="http://schemas.microsoft.com/office/drawing/2014/main" id="{9445388A-B41D-5C4A-7DC0-46C93DDFF038}"/>
              </a:ext>
            </a:extLst>
          </p:cNvPr>
          <p:cNvPicPr>
            <a:picLocks noChangeAspect="1"/>
          </p:cNvPicPr>
          <p:nvPr/>
        </p:nvPicPr>
        <p:blipFill rotWithShape="1">
          <a:blip r:embed="rId3"/>
          <a:srcRect l="55631" t="30896" r="29346" b="65359"/>
          <a:stretch/>
        </p:blipFill>
        <p:spPr>
          <a:xfrm>
            <a:off x="5105386" y="1294310"/>
            <a:ext cx="1295366" cy="323843"/>
          </a:xfrm>
          <a:prstGeom prst="rect">
            <a:avLst/>
          </a:prstGeom>
        </p:spPr>
      </p:pic>
    </p:spTree>
    <p:extLst>
      <p:ext uri="{BB962C8B-B14F-4D97-AF65-F5344CB8AC3E}">
        <p14:creationId xmlns:p14="http://schemas.microsoft.com/office/powerpoint/2010/main" val="134388844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B6D3E05-1D84-B031-B3C2-C7EA515AB435}"/>
              </a:ext>
            </a:extLst>
          </p:cNvPr>
          <p:cNvPicPr>
            <a:picLocks noChangeAspect="1"/>
          </p:cNvPicPr>
          <p:nvPr/>
        </p:nvPicPr>
        <p:blipFill rotWithShape="1">
          <a:blip r:embed="rId2"/>
          <a:srcRect l="-702" t="24342" r="236" b="68168"/>
          <a:stretch/>
        </p:blipFill>
        <p:spPr>
          <a:xfrm>
            <a:off x="25346" y="1182968"/>
            <a:ext cx="8940565" cy="668453"/>
          </a:xfrm>
          <a:prstGeom prst="rect">
            <a:avLst/>
          </a:prstGeom>
        </p:spPr>
      </p:pic>
      <p:pic>
        <p:nvPicPr>
          <p:cNvPr id="3" name="Picture 2">
            <a:extLst>
              <a:ext uri="{FF2B5EF4-FFF2-40B4-BE49-F238E27FC236}">
                <a16:creationId xmlns:a16="http://schemas.microsoft.com/office/drawing/2014/main" id="{F8451FC9-8F3E-1BF5-0239-31CA8C4B9F02}"/>
              </a:ext>
            </a:extLst>
          </p:cNvPr>
          <p:cNvPicPr>
            <a:picLocks noChangeAspect="1" noChangeArrowheads="1"/>
          </p:cNvPicPr>
          <p:nvPr/>
        </p:nvPicPr>
        <p:blipFill rotWithShape="1">
          <a:blip r:embed="rId3" cstate="print"/>
          <a:srcRect l="10259" t="3630" r="45608" b="40366"/>
          <a:stretch/>
        </p:blipFill>
        <p:spPr bwMode="auto">
          <a:xfrm>
            <a:off x="4191010" y="2213220"/>
            <a:ext cx="4876672" cy="4644690"/>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838297" y="-35476"/>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DIGITORUM</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2"/>
          <a:srcRect b="91744"/>
          <a:stretch/>
        </p:blipFill>
        <p:spPr>
          <a:xfrm>
            <a:off x="101717" y="442700"/>
            <a:ext cx="8940565" cy="740268"/>
          </a:xfrm>
          <a:prstGeom prst="rect">
            <a:avLst/>
          </a:prstGeom>
        </p:spPr>
      </p:pic>
      <p:sp>
        <p:nvSpPr>
          <p:cNvPr id="10" name="TextBox 9">
            <a:extLst>
              <a:ext uri="{FF2B5EF4-FFF2-40B4-BE49-F238E27FC236}">
                <a16:creationId xmlns:a16="http://schemas.microsoft.com/office/drawing/2014/main" id="{3D2A87D8-429E-61B6-EFE8-6EC22D934132}"/>
              </a:ext>
            </a:extLst>
          </p:cNvPr>
          <p:cNvSpPr txBox="1"/>
          <p:nvPr/>
        </p:nvSpPr>
        <p:spPr>
          <a:xfrm>
            <a:off x="-1" y="2057436"/>
            <a:ext cx="4572000" cy="2308324"/>
          </a:xfrm>
          <a:prstGeom prst="rect">
            <a:avLst/>
          </a:prstGeom>
          <a:noFill/>
        </p:spPr>
        <p:txBody>
          <a:bodyPr wrap="square">
            <a:spAutoFit/>
          </a:bodyPr>
          <a:lstStyle/>
          <a:p>
            <a:pPr marL="285750" indent="-285750">
              <a:buFont typeface="Arial" panose="020B0604020202020204" pitchFamily="34" charset="0"/>
              <a:buChar char="•"/>
            </a:pPr>
            <a:r>
              <a:rPr lang="en-GB" sz="1600" dirty="0"/>
              <a:t>The extensor digitorum acts primarily to extend the proximal phalanges, and through its collateral reinforcements, it secondarily extends the middle and distal phalanges as well. </a:t>
            </a:r>
          </a:p>
          <a:p>
            <a:pPr marL="285750" indent="-285750">
              <a:buFont typeface="Arial" panose="020B0604020202020204" pitchFamily="34" charset="0"/>
              <a:buChar char="•"/>
            </a:pPr>
            <a:r>
              <a:rPr lang="en-GB" sz="1600" dirty="0"/>
              <a:t>After exerting its traction on the digits, or in the presence of resistance to digital extension, it helps extend the hand at the wrist joint.</a:t>
            </a:r>
            <a:endParaRPr lang="en-GB" sz="1600" dirty="0">
              <a:latin typeface="+mn-lt"/>
            </a:endParaRPr>
          </a:p>
        </p:txBody>
      </p:sp>
      <p:pic>
        <p:nvPicPr>
          <p:cNvPr id="7" name="Picture 6">
            <a:extLst>
              <a:ext uri="{FF2B5EF4-FFF2-40B4-BE49-F238E27FC236}">
                <a16:creationId xmlns:a16="http://schemas.microsoft.com/office/drawing/2014/main" id="{9445388A-B41D-5C4A-7DC0-46C93DDFF038}"/>
              </a:ext>
            </a:extLst>
          </p:cNvPr>
          <p:cNvPicPr>
            <a:picLocks noChangeAspect="1"/>
          </p:cNvPicPr>
          <p:nvPr/>
        </p:nvPicPr>
        <p:blipFill rotWithShape="1">
          <a:blip r:embed="rId2"/>
          <a:srcRect l="55631" t="30896" r="29346" b="65359"/>
          <a:stretch/>
        </p:blipFill>
        <p:spPr>
          <a:xfrm>
            <a:off x="5105386" y="1294310"/>
            <a:ext cx="1295366" cy="323843"/>
          </a:xfrm>
          <a:prstGeom prst="rect">
            <a:avLst/>
          </a:prstGeom>
        </p:spPr>
      </p:pic>
      <p:pic>
        <p:nvPicPr>
          <p:cNvPr id="4" name="Picture 3">
            <a:extLst>
              <a:ext uri="{FF2B5EF4-FFF2-40B4-BE49-F238E27FC236}">
                <a16:creationId xmlns:a16="http://schemas.microsoft.com/office/drawing/2014/main" id="{D369EDBD-BA2C-A5CA-F5A1-A7226227F01A}"/>
              </a:ext>
            </a:extLst>
          </p:cNvPr>
          <p:cNvPicPr>
            <a:picLocks noChangeAspect="1"/>
          </p:cNvPicPr>
          <p:nvPr/>
        </p:nvPicPr>
        <p:blipFill>
          <a:blip r:embed="rId4"/>
          <a:stretch>
            <a:fillRect/>
          </a:stretch>
        </p:blipFill>
        <p:spPr>
          <a:xfrm>
            <a:off x="137299" y="4542333"/>
            <a:ext cx="5471634" cy="1348857"/>
          </a:xfrm>
          <a:prstGeom prst="rect">
            <a:avLst/>
          </a:prstGeom>
        </p:spPr>
      </p:pic>
    </p:spTree>
    <p:extLst>
      <p:ext uri="{BB962C8B-B14F-4D97-AF65-F5344CB8AC3E}">
        <p14:creationId xmlns:p14="http://schemas.microsoft.com/office/powerpoint/2010/main" val="11759596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451FC9-8F3E-1BF5-0239-31CA8C4B9F02}"/>
              </a:ext>
            </a:extLst>
          </p:cNvPr>
          <p:cNvPicPr>
            <a:picLocks noChangeAspect="1" noChangeArrowheads="1"/>
          </p:cNvPicPr>
          <p:nvPr/>
        </p:nvPicPr>
        <p:blipFill rotWithShape="1">
          <a:blip r:embed="rId2" cstate="print"/>
          <a:srcRect l="10259" t="3630" r="45608" b="40366"/>
          <a:stretch/>
        </p:blipFill>
        <p:spPr bwMode="auto">
          <a:xfrm>
            <a:off x="4347212" y="2209832"/>
            <a:ext cx="4796668" cy="4568492"/>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814173" y="-8705"/>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DIGITI MINIMI</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3"/>
          <a:srcRect b="91744"/>
          <a:stretch/>
        </p:blipFill>
        <p:spPr>
          <a:xfrm>
            <a:off x="101717" y="442700"/>
            <a:ext cx="8940565" cy="740268"/>
          </a:xfrm>
          <a:prstGeom prst="rect">
            <a:avLst/>
          </a:prstGeom>
        </p:spPr>
      </p:pic>
      <p:sp>
        <p:nvSpPr>
          <p:cNvPr id="10" name="TextBox 9">
            <a:extLst>
              <a:ext uri="{FF2B5EF4-FFF2-40B4-BE49-F238E27FC236}">
                <a16:creationId xmlns:a16="http://schemas.microsoft.com/office/drawing/2014/main" id="{3D2A87D8-429E-61B6-EFE8-6EC22D934132}"/>
              </a:ext>
            </a:extLst>
          </p:cNvPr>
          <p:cNvSpPr txBox="1"/>
          <p:nvPr/>
        </p:nvSpPr>
        <p:spPr>
          <a:xfrm>
            <a:off x="-2" y="1896101"/>
            <a:ext cx="4572000" cy="4770537"/>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extensor </a:t>
            </a:r>
            <a:r>
              <a:rPr lang="en-GB" sz="1600" dirty="0" err="1">
                <a:latin typeface="+mn-lt"/>
              </a:rPr>
              <a:t>digiti</a:t>
            </a:r>
            <a:r>
              <a:rPr lang="en-GB" sz="1600" dirty="0">
                <a:latin typeface="+mn-lt"/>
              </a:rPr>
              <a:t> </a:t>
            </a:r>
            <a:r>
              <a:rPr lang="en-GB" sz="1600" dirty="0" err="1">
                <a:latin typeface="+mn-lt"/>
              </a:rPr>
              <a:t>minimi</a:t>
            </a:r>
            <a:r>
              <a:rPr lang="en-GB" sz="1600" dirty="0">
                <a:latin typeface="+mn-lt"/>
              </a:rPr>
              <a:t> (EDM), a fusiform slip of muscle, is a partially detached part of the extensor digitorum</a:t>
            </a:r>
          </a:p>
          <a:p>
            <a:pPr marL="285750" indent="-285750">
              <a:buFont typeface="Arial" panose="020B0604020202020204" pitchFamily="34" charset="0"/>
              <a:buChar char="•"/>
            </a:pPr>
            <a:r>
              <a:rPr lang="en-GB" sz="1600" dirty="0">
                <a:latin typeface="+mn-lt"/>
              </a:rPr>
              <a:t>The tendon of this extensor of the little finger runs through a separate compartment of the extensor retinaculum, posterior to the distal radio-ulnar joint, within the tendinous sheath of the extensor </a:t>
            </a:r>
            <a:r>
              <a:rPr lang="en-GB" sz="1600" dirty="0" err="1">
                <a:latin typeface="+mn-lt"/>
              </a:rPr>
              <a:t>digiti</a:t>
            </a:r>
            <a:r>
              <a:rPr lang="en-GB" sz="1600" dirty="0">
                <a:latin typeface="+mn-lt"/>
              </a:rPr>
              <a:t> </a:t>
            </a:r>
            <a:r>
              <a:rPr lang="en-GB" sz="1600" dirty="0" err="1">
                <a:latin typeface="+mn-lt"/>
              </a:rPr>
              <a:t>minimi</a:t>
            </a:r>
            <a:r>
              <a:rPr lang="en-GB" sz="1600" dirty="0">
                <a:latin typeface="+mn-lt"/>
              </a:rPr>
              <a:t>. The tendon then divides into two slips; the lateral one is joined to the tendon of the extensor digitorum, with all three tendons attaching to the dorsal digital expansion of the little finger. After exerting its traction primarily on the 5th digit, it contributes to extension of the hand. </a:t>
            </a:r>
          </a:p>
          <a:p>
            <a:endParaRPr lang="en-GB" sz="1600" dirty="0">
              <a:latin typeface="+mn-lt"/>
            </a:endParaRPr>
          </a:p>
          <a:p>
            <a:pPr marL="285750" indent="-285750">
              <a:buFont typeface="Arial" panose="020B0604020202020204" pitchFamily="34" charset="0"/>
              <a:buChar char="•"/>
            </a:pPr>
            <a:r>
              <a:rPr lang="en-GB" sz="1600" dirty="0">
                <a:latin typeface="+mn-lt"/>
              </a:rPr>
              <a:t>To test the extensor </a:t>
            </a:r>
            <a:r>
              <a:rPr lang="en-GB" sz="1600" dirty="0" err="1">
                <a:latin typeface="+mn-lt"/>
              </a:rPr>
              <a:t>digiti</a:t>
            </a:r>
            <a:r>
              <a:rPr lang="en-GB" sz="1600" dirty="0">
                <a:latin typeface="+mn-lt"/>
              </a:rPr>
              <a:t> </a:t>
            </a:r>
            <a:r>
              <a:rPr lang="en-GB" sz="1600" dirty="0" err="1">
                <a:latin typeface="+mn-lt"/>
              </a:rPr>
              <a:t>minimi</a:t>
            </a:r>
            <a:r>
              <a:rPr lang="en-GB" sz="1600" dirty="0">
                <a:latin typeface="+mn-lt"/>
              </a:rPr>
              <a:t>, the little finger is extended against resistance while holding digits 2–4 flexed at the metacarpophalangeal joints. </a:t>
            </a:r>
          </a:p>
        </p:txBody>
      </p:sp>
      <p:pic>
        <p:nvPicPr>
          <p:cNvPr id="2" name="Picture 1">
            <a:extLst>
              <a:ext uri="{FF2B5EF4-FFF2-40B4-BE49-F238E27FC236}">
                <a16:creationId xmlns:a16="http://schemas.microsoft.com/office/drawing/2014/main" id="{DDBA0DE8-EA4E-646D-E235-3E62DF2C2EDE}"/>
              </a:ext>
            </a:extLst>
          </p:cNvPr>
          <p:cNvPicPr>
            <a:picLocks noChangeAspect="1"/>
          </p:cNvPicPr>
          <p:nvPr/>
        </p:nvPicPr>
        <p:blipFill rotWithShape="1">
          <a:blip r:embed="rId3"/>
          <a:srcRect l="-702" t="31583" r="236" b="61863"/>
          <a:stretch/>
        </p:blipFill>
        <p:spPr>
          <a:xfrm>
            <a:off x="50919" y="1189622"/>
            <a:ext cx="8940565" cy="584897"/>
          </a:xfrm>
          <a:prstGeom prst="rect">
            <a:avLst/>
          </a:prstGeom>
        </p:spPr>
      </p:pic>
      <p:pic>
        <p:nvPicPr>
          <p:cNvPr id="9" name="Picture 8">
            <a:extLst>
              <a:ext uri="{FF2B5EF4-FFF2-40B4-BE49-F238E27FC236}">
                <a16:creationId xmlns:a16="http://schemas.microsoft.com/office/drawing/2014/main" id="{B8F29A99-5037-93E7-1DE7-83463152E524}"/>
              </a:ext>
            </a:extLst>
          </p:cNvPr>
          <p:cNvPicPr>
            <a:picLocks noChangeAspect="1"/>
          </p:cNvPicPr>
          <p:nvPr/>
        </p:nvPicPr>
        <p:blipFill rotWithShape="1">
          <a:blip r:embed="rId3"/>
          <a:srcRect l="19014" t="26216" r="65963" b="68166"/>
          <a:stretch/>
        </p:blipFill>
        <p:spPr>
          <a:xfrm>
            <a:off x="1905070" y="1210614"/>
            <a:ext cx="1447762" cy="542912"/>
          </a:xfrm>
          <a:prstGeom prst="rect">
            <a:avLst/>
          </a:prstGeom>
        </p:spPr>
      </p:pic>
    </p:spTree>
    <p:extLst>
      <p:ext uri="{BB962C8B-B14F-4D97-AF65-F5344CB8AC3E}">
        <p14:creationId xmlns:p14="http://schemas.microsoft.com/office/powerpoint/2010/main" val="42428195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451FC9-8F3E-1BF5-0239-31CA8C4B9F02}"/>
              </a:ext>
            </a:extLst>
          </p:cNvPr>
          <p:cNvPicPr>
            <a:picLocks noChangeAspect="1" noChangeArrowheads="1"/>
          </p:cNvPicPr>
          <p:nvPr/>
        </p:nvPicPr>
        <p:blipFill rotWithShape="1">
          <a:blip r:embed="rId2" cstate="print"/>
          <a:srcRect l="10259" t="3630" r="45608" b="40366"/>
          <a:stretch/>
        </p:blipFill>
        <p:spPr bwMode="auto">
          <a:xfrm>
            <a:off x="4267208" y="2007558"/>
            <a:ext cx="4796668" cy="4568492"/>
          </a:xfrm>
          <a:prstGeom prst="rect">
            <a:avLst/>
          </a:prstGeom>
          <a:noFill/>
          <a:ln w="9525">
            <a:noFill/>
            <a:miter lim="800000"/>
            <a:headEnd/>
            <a:tailEnd/>
          </a:ln>
        </p:spPr>
      </p:pic>
      <p:sp>
        <p:nvSpPr>
          <p:cNvPr id="6" name="TextBox 5">
            <a:extLst>
              <a:ext uri="{FF2B5EF4-FFF2-40B4-BE49-F238E27FC236}">
                <a16:creationId xmlns:a16="http://schemas.microsoft.com/office/drawing/2014/main" id="{9E293D68-568B-DC34-F0D1-42A27D8CD1DF}"/>
              </a:ext>
            </a:extLst>
          </p:cNvPr>
          <p:cNvSpPr txBox="1"/>
          <p:nvPr/>
        </p:nvSpPr>
        <p:spPr>
          <a:xfrm>
            <a:off x="814173" y="-8705"/>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CARPI ULNARIS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3"/>
          <a:srcRect b="91744"/>
          <a:stretch/>
        </p:blipFill>
        <p:spPr>
          <a:xfrm>
            <a:off x="101717" y="442700"/>
            <a:ext cx="8940565" cy="740268"/>
          </a:xfrm>
          <a:prstGeom prst="rect">
            <a:avLst/>
          </a:prstGeom>
        </p:spPr>
      </p:pic>
      <p:sp>
        <p:nvSpPr>
          <p:cNvPr id="10" name="TextBox 9">
            <a:extLst>
              <a:ext uri="{FF2B5EF4-FFF2-40B4-BE49-F238E27FC236}">
                <a16:creationId xmlns:a16="http://schemas.microsoft.com/office/drawing/2014/main" id="{3D2A87D8-429E-61B6-EFE8-6EC22D934132}"/>
              </a:ext>
            </a:extLst>
          </p:cNvPr>
          <p:cNvSpPr txBox="1"/>
          <p:nvPr/>
        </p:nvSpPr>
        <p:spPr>
          <a:xfrm>
            <a:off x="-2" y="2161796"/>
            <a:ext cx="4572000" cy="3539430"/>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extensor carpi </a:t>
            </a:r>
            <a:r>
              <a:rPr lang="en-GB" sz="1600" dirty="0" err="1">
                <a:latin typeface="+mn-lt"/>
              </a:rPr>
              <a:t>ulnaris</a:t>
            </a:r>
            <a:r>
              <a:rPr lang="en-GB" sz="1600" dirty="0">
                <a:latin typeface="+mn-lt"/>
              </a:rPr>
              <a:t> (ECU), a long fusiform muscle located on the medial border of the forearm.</a:t>
            </a:r>
          </a:p>
          <a:p>
            <a:pPr marL="285750" indent="-285750">
              <a:buFont typeface="Arial" panose="020B0604020202020204" pitchFamily="34" charset="0"/>
              <a:buChar char="•"/>
            </a:pPr>
            <a:r>
              <a:rPr lang="en-GB" sz="1600" dirty="0">
                <a:latin typeface="+mn-lt"/>
              </a:rPr>
              <a:t>Distally, its tendon runs in a groove between the ulnar head and its styloid process, through a separate compartment of the extensor retinaculum within the tendinous sheath of the extensor carpi </a:t>
            </a:r>
            <a:r>
              <a:rPr lang="en-GB" sz="1600" dirty="0" err="1">
                <a:latin typeface="+mn-lt"/>
              </a:rPr>
              <a:t>ulnaris</a:t>
            </a:r>
            <a:r>
              <a:rPr lang="en-GB" sz="1600" dirty="0">
                <a:latin typeface="+mn-lt"/>
              </a:rPr>
              <a:t>. Acting with the ECRL and ECRB, it extends the hand; acting with the FCU, it adducts the hand.</a:t>
            </a:r>
          </a:p>
          <a:p>
            <a:pPr marL="285750" indent="-285750">
              <a:buFont typeface="Arial" panose="020B0604020202020204" pitchFamily="34" charset="0"/>
              <a:buChar char="•"/>
            </a:pPr>
            <a:r>
              <a:rPr lang="en-GB" sz="1600" dirty="0">
                <a:latin typeface="+mn-lt"/>
              </a:rPr>
              <a:t>Like the ECRL, it is indispensable when clenching the fist.</a:t>
            </a:r>
          </a:p>
          <a:p>
            <a:pPr marL="285750" indent="-285750">
              <a:buFont typeface="Arial" panose="020B0604020202020204" pitchFamily="34" charset="0"/>
              <a:buChar char="•"/>
            </a:pPr>
            <a:endParaRPr lang="en-GB" sz="1600" dirty="0">
              <a:latin typeface="+mn-lt"/>
            </a:endParaRPr>
          </a:p>
        </p:txBody>
      </p:sp>
      <p:pic>
        <p:nvPicPr>
          <p:cNvPr id="4" name="Picture 3">
            <a:extLst>
              <a:ext uri="{FF2B5EF4-FFF2-40B4-BE49-F238E27FC236}">
                <a16:creationId xmlns:a16="http://schemas.microsoft.com/office/drawing/2014/main" id="{64490935-A905-9A5E-A713-D4F4FEFC2230}"/>
              </a:ext>
            </a:extLst>
          </p:cNvPr>
          <p:cNvPicPr>
            <a:picLocks noChangeAspect="1"/>
          </p:cNvPicPr>
          <p:nvPr/>
        </p:nvPicPr>
        <p:blipFill rotWithShape="1">
          <a:blip r:embed="rId3"/>
          <a:srcRect l="-702" t="38135" r="236" b="53439"/>
          <a:stretch/>
        </p:blipFill>
        <p:spPr>
          <a:xfrm>
            <a:off x="35654" y="1182968"/>
            <a:ext cx="8940565" cy="752010"/>
          </a:xfrm>
          <a:prstGeom prst="rect">
            <a:avLst/>
          </a:prstGeom>
        </p:spPr>
      </p:pic>
      <p:pic>
        <p:nvPicPr>
          <p:cNvPr id="7" name="Picture 6">
            <a:extLst>
              <a:ext uri="{FF2B5EF4-FFF2-40B4-BE49-F238E27FC236}">
                <a16:creationId xmlns:a16="http://schemas.microsoft.com/office/drawing/2014/main" id="{B9BEA3F5-68C6-2FD9-EBA7-90176C9C62F4}"/>
              </a:ext>
            </a:extLst>
          </p:cNvPr>
          <p:cNvPicPr>
            <a:picLocks noChangeAspect="1"/>
          </p:cNvPicPr>
          <p:nvPr/>
        </p:nvPicPr>
        <p:blipFill rotWithShape="1">
          <a:blip r:embed="rId3"/>
          <a:srcRect l="55631" t="30896" r="29346" b="65359"/>
          <a:stretch/>
        </p:blipFill>
        <p:spPr>
          <a:xfrm>
            <a:off x="5105386" y="1294310"/>
            <a:ext cx="1295366" cy="323843"/>
          </a:xfrm>
          <a:prstGeom prst="rect">
            <a:avLst/>
          </a:prstGeom>
        </p:spPr>
      </p:pic>
      <p:pic>
        <p:nvPicPr>
          <p:cNvPr id="11" name="Picture 10">
            <a:extLst>
              <a:ext uri="{FF2B5EF4-FFF2-40B4-BE49-F238E27FC236}">
                <a16:creationId xmlns:a16="http://schemas.microsoft.com/office/drawing/2014/main" id="{9EA9671C-6D74-9237-FC1C-CA53762D4701}"/>
              </a:ext>
            </a:extLst>
          </p:cNvPr>
          <p:cNvPicPr>
            <a:picLocks noChangeAspect="1"/>
          </p:cNvPicPr>
          <p:nvPr/>
        </p:nvPicPr>
        <p:blipFill>
          <a:blip r:embed="rId4"/>
          <a:stretch>
            <a:fillRect/>
          </a:stretch>
        </p:blipFill>
        <p:spPr>
          <a:xfrm>
            <a:off x="76275" y="5781955"/>
            <a:ext cx="5979231" cy="956332"/>
          </a:xfrm>
          <a:prstGeom prst="rect">
            <a:avLst/>
          </a:prstGeom>
        </p:spPr>
      </p:pic>
    </p:spTree>
    <p:extLst>
      <p:ext uri="{BB962C8B-B14F-4D97-AF65-F5344CB8AC3E}">
        <p14:creationId xmlns:p14="http://schemas.microsoft.com/office/powerpoint/2010/main" val="372888383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814173" y="-8705"/>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SUPINATOR</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2"/>
          <a:srcRect b="94165"/>
          <a:stretch/>
        </p:blipFill>
        <p:spPr>
          <a:xfrm>
            <a:off x="101717" y="442700"/>
            <a:ext cx="8940565" cy="523220"/>
          </a:xfrm>
          <a:prstGeom prst="rect">
            <a:avLst/>
          </a:prstGeom>
        </p:spPr>
      </p:pic>
      <p:pic>
        <p:nvPicPr>
          <p:cNvPr id="2" name="Picture 1">
            <a:extLst>
              <a:ext uri="{FF2B5EF4-FFF2-40B4-BE49-F238E27FC236}">
                <a16:creationId xmlns:a16="http://schemas.microsoft.com/office/drawing/2014/main" id="{C7534F08-B8A9-DD02-727B-47529FB57FAF}"/>
              </a:ext>
            </a:extLst>
          </p:cNvPr>
          <p:cNvPicPr>
            <a:picLocks noChangeAspect="1"/>
          </p:cNvPicPr>
          <p:nvPr/>
        </p:nvPicPr>
        <p:blipFill rotWithShape="1">
          <a:blip r:embed="rId2"/>
          <a:srcRect l="154" t="45623" r="236" b="40334"/>
          <a:stretch/>
        </p:blipFill>
        <p:spPr>
          <a:xfrm>
            <a:off x="139814" y="880284"/>
            <a:ext cx="8864367" cy="1253350"/>
          </a:xfrm>
          <a:prstGeom prst="rect">
            <a:avLst/>
          </a:prstGeom>
        </p:spPr>
      </p:pic>
      <p:pic>
        <p:nvPicPr>
          <p:cNvPr id="8" name="Picture 2">
            <a:extLst>
              <a:ext uri="{FF2B5EF4-FFF2-40B4-BE49-F238E27FC236}">
                <a16:creationId xmlns:a16="http://schemas.microsoft.com/office/drawing/2014/main" id="{D59A734A-B8AC-2331-35E5-D18F081CE23D}"/>
              </a:ext>
            </a:extLst>
          </p:cNvPr>
          <p:cNvPicPr>
            <a:picLocks noChangeAspect="1" noChangeArrowheads="1"/>
          </p:cNvPicPr>
          <p:nvPr/>
        </p:nvPicPr>
        <p:blipFill rotWithShape="1">
          <a:blip r:embed="rId3" cstate="print"/>
          <a:srcRect l="15570" r="49361" b="39813"/>
          <a:stretch/>
        </p:blipFill>
        <p:spPr bwMode="auto">
          <a:xfrm>
            <a:off x="381110" y="2133634"/>
            <a:ext cx="3599518" cy="4640545"/>
          </a:xfrm>
          <a:prstGeom prst="rect">
            <a:avLst/>
          </a:prstGeom>
          <a:noFill/>
          <a:ln w="9525">
            <a:noFill/>
            <a:miter lim="800000"/>
            <a:headEnd/>
            <a:tailEnd/>
          </a:ln>
        </p:spPr>
      </p:pic>
      <p:pic>
        <p:nvPicPr>
          <p:cNvPr id="9" name="Picture 2">
            <a:extLst>
              <a:ext uri="{FF2B5EF4-FFF2-40B4-BE49-F238E27FC236}">
                <a16:creationId xmlns:a16="http://schemas.microsoft.com/office/drawing/2014/main" id="{BA0698AF-8F29-1FBB-1984-714FE82149C4}"/>
              </a:ext>
            </a:extLst>
          </p:cNvPr>
          <p:cNvPicPr>
            <a:picLocks noChangeAspect="1" noChangeArrowheads="1"/>
          </p:cNvPicPr>
          <p:nvPr/>
        </p:nvPicPr>
        <p:blipFill rotWithShape="1">
          <a:blip r:embed="rId4" cstate="print"/>
          <a:srcRect l="14701" r="51300" b="40824"/>
          <a:stretch/>
        </p:blipFill>
        <p:spPr bwMode="auto">
          <a:xfrm>
            <a:off x="4952990" y="2123453"/>
            <a:ext cx="3623169" cy="4734548"/>
          </a:xfrm>
          <a:prstGeom prst="rect">
            <a:avLst/>
          </a:prstGeom>
          <a:noFill/>
          <a:ln w="9525">
            <a:noFill/>
            <a:miter lim="800000"/>
            <a:headEnd/>
            <a:tailEnd/>
          </a:ln>
        </p:spPr>
      </p:pic>
    </p:spTree>
    <p:extLst>
      <p:ext uri="{BB962C8B-B14F-4D97-AF65-F5344CB8AC3E}">
        <p14:creationId xmlns:p14="http://schemas.microsoft.com/office/powerpoint/2010/main" val="375465179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814173" y="-8705"/>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SUPINATOR</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2"/>
          <a:srcRect b="94165"/>
          <a:stretch/>
        </p:blipFill>
        <p:spPr>
          <a:xfrm>
            <a:off x="101717" y="442700"/>
            <a:ext cx="8940565" cy="523220"/>
          </a:xfrm>
          <a:prstGeom prst="rect">
            <a:avLst/>
          </a:prstGeom>
        </p:spPr>
      </p:pic>
      <p:pic>
        <p:nvPicPr>
          <p:cNvPr id="2" name="Picture 1">
            <a:extLst>
              <a:ext uri="{FF2B5EF4-FFF2-40B4-BE49-F238E27FC236}">
                <a16:creationId xmlns:a16="http://schemas.microsoft.com/office/drawing/2014/main" id="{C7534F08-B8A9-DD02-727B-47529FB57FAF}"/>
              </a:ext>
            </a:extLst>
          </p:cNvPr>
          <p:cNvPicPr>
            <a:picLocks noChangeAspect="1"/>
          </p:cNvPicPr>
          <p:nvPr/>
        </p:nvPicPr>
        <p:blipFill rotWithShape="1">
          <a:blip r:embed="rId2"/>
          <a:srcRect l="154" t="45623" r="236" b="40334"/>
          <a:stretch/>
        </p:blipFill>
        <p:spPr>
          <a:xfrm>
            <a:off x="139814" y="935494"/>
            <a:ext cx="8864367" cy="1253350"/>
          </a:xfrm>
          <a:prstGeom prst="rect">
            <a:avLst/>
          </a:prstGeom>
        </p:spPr>
      </p:pic>
      <p:sp>
        <p:nvSpPr>
          <p:cNvPr id="4" name="TextBox 3">
            <a:extLst>
              <a:ext uri="{FF2B5EF4-FFF2-40B4-BE49-F238E27FC236}">
                <a16:creationId xmlns:a16="http://schemas.microsoft.com/office/drawing/2014/main" id="{66906E19-2768-86D0-EE0E-03D15E6D87BB}"/>
              </a:ext>
            </a:extLst>
          </p:cNvPr>
          <p:cNvSpPr txBox="1"/>
          <p:nvPr/>
        </p:nvSpPr>
        <p:spPr>
          <a:xfrm>
            <a:off x="155128" y="2397948"/>
            <a:ext cx="4572000" cy="2062103"/>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The supinator is the prime mover for slow, unopposed supination, especially when the forearm is extended. </a:t>
            </a:r>
          </a:p>
          <a:p>
            <a:pPr marL="285750" indent="-285750">
              <a:buFont typeface="Arial" panose="020B0604020202020204" pitchFamily="34" charset="0"/>
              <a:buChar char="•"/>
            </a:pPr>
            <a:r>
              <a:rPr lang="en-GB" sz="1600" dirty="0">
                <a:latin typeface="+mn-lt"/>
              </a:rPr>
              <a:t>The biceps brachii also supinates the forearm and is the prime mover during rapid and forceful supination against resistance when the forearm is flexed (e.g., when a right-handed person drives a screw). </a:t>
            </a:r>
          </a:p>
        </p:txBody>
      </p:sp>
      <p:pic>
        <p:nvPicPr>
          <p:cNvPr id="10" name="Picture 9">
            <a:extLst>
              <a:ext uri="{FF2B5EF4-FFF2-40B4-BE49-F238E27FC236}">
                <a16:creationId xmlns:a16="http://schemas.microsoft.com/office/drawing/2014/main" id="{5BF65FF1-285E-DD7D-C732-F9F89C2109C6}"/>
              </a:ext>
            </a:extLst>
          </p:cNvPr>
          <p:cNvPicPr>
            <a:picLocks noChangeAspect="1"/>
          </p:cNvPicPr>
          <p:nvPr/>
        </p:nvPicPr>
        <p:blipFill>
          <a:blip r:embed="rId3"/>
          <a:stretch>
            <a:fillRect/>
          </a:stretch>
        </p:blipFill>
        <p:spPr>
          <a:xfrm>
            <a:off x="5105386" y="2188844"/>
            <a:ext cx="3334064" cy="4432789"/>
          </a:xfrm>
          <a:prstGeom prst="rect">
            <a:avLst/>
          </a:prstGeom>
        </p:spPr>
      </p:pic>
    </p:spTree>
    <p:extLst>
      <p:ext uri="{BB962C8B-B14F-4D97-AF65-F5344CB8AC3E}">
        <p14:creationId xmlns:p14="http://schemas.microsoft.com/office/powerpoint/2010/main" val="263944351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9E293D68-568B-DC34-F0D1-42A27D8CD1DF}"/>
              </a:ext>
            </a:extLst>
          </p:cNvPr>
          <p:cNvSpPr txBox="1"/>
          <p:nvPr/>
        </p:nvSpPr>
        <p:spPr>
          <a:xfrm>
            <a:off x="814173" y="-8705"/>
            <a:ext cx="7515651" cy="523220"/>
          </a:xfrm>
          <a:prstGeom prst="rect">
            <a:avLst/>
          </a:prstGeom>
          <a:noFill/>
        </p:spPr>
        <p:txBody>
          <a:bodyPr wrap="square">
            <a:spAutoFit/>
          </a:bodyPr>
          <a:lstStyle/>
          <a:p>
            <a:pPr algn="ctr" eaLnBrk="1" hangingPunct="1">
              <a:buNone/>
              <a:defRPr/>
            </a:pPr>
            <a:r>
              <a:rPr lang="en-GB" sz="2800" b="1" dirty="0">
                <a:solidFill>
                  <a:srgbClr val="FF0000"/>
                </a:solidFill>
              </a:rPr>
              <a:t>M. EXTENSOR INDICIS</a:t>
            </a:r>
            <a:endParaRPr lang="sr-Latn-CS" altLang="en-US" sz="2800" b="1" dirty="0">
              <a:solidFill>
                <a:srgbClr val="FF0000"/>
              </a:solidFill>
              <a:effectLst>
                <a:outerShdw blurRad="38100" dist="38100" dir="2700000" algn="tl">
                  <a:srgbClr val="C0C0C0"/>
                </a:outerShdw>
              </a:effectLst>
            </a:endParaRPr>
          </a:p>
        </p:txBody>
      </p:sp>
      <p:pic>
        <p:nvPicPr>
          <p:cNvPr id="5" name="Picture 4">
            <a:extLst>
              <a:ext uri="{FF2B5EF4-FFF2-40B4-BE49-F238E27FC236}">
                <a16:creationId xmlns:a16="http://schemas.microsoft.com/office/drawing/2014/main" id="{6301E4B9-A0FE-B888-30AE-29F669541B74}"/>
              </a:ext>
            </a:extLst>
          </p:cNvPr>
          <p:cNvPicPr>
            <a:picLocks noChangeAspect="1"/>
          </p:cNvPicPr>
          <p:nvPr/>
        </p:nvPicPr>
        <p:blipFill rotWithShape="1">
          <a:blip r:embed="rId2"/>
          <a:srcRect b="94165"/>
          <a:stretch/>
        </p:blipFill>
        <p:spPr>
          <a:xfrm>
            <a:off x="101717" y="442700"/>
            <a:ext cx="8940565" cy="523220"/>
          </a:xfrm>
          <a:prstGeom prst="rect">
            <a:avLst/>
          </a:prstGeom>
        </p:spPr>
      </p:pic>
      <p:pic>
        <p:nvPicPr>
          <p:cNvPr id="2" name="Picture 1">
            <a:extLst>
              <a:ext uri="{FF2B5EF4-FFF2-40B4-BE49-F238E27FC236}">
                <a16:creationId xmlns:a16="http://schemas.microsoft.com/office/drawing/2014/main" id="{C7534F08-B8A9-DD02-727B-47529FB57FAF}"/>
              </a:ext>
            </a:extLst>
          </p:cNvPr>
          <p:cNvPicPr>
            <a:picLocks noChangeAspect="1"/>
          </p:cNvPicPr>
          <p:nvPr/>
        </p:nvPicPr>
        <p:blipFill rotWithShape="1">
          <a:blip r:embed="rId2"/>
          <a:srcRect l="154" t="45623" r="236" b="51198"/>
          <a:stretch/>
        </p:blipFill>
        <p:spPr>
          <a:xfrm>
            <a:off x="139816" y="935490"/>
            <a:ext cx="8864367" cy="283768"/>
          </a:xfrm>
          <a:prstGeom prst="rect">
            <a:avLst/>
          </a:prstGeom>
        </p:spPr>
      </p:pic>
      <p:pic>
        <p:nvPicPr>
          <p:cNvPr id="3" name="Picture 2">
            <a:extLst>
              <a:ext uri="{FF2B5EF4-FFF2-40B4-BE49-F238E27FC236}">
                <a16:creationId xmlns:a16="http://schemas.microsoft.com/office/drawing/2014/main" id="{AA6E2E12-BFE8-C0AF-E048-056BC6CF6453}"/>
              </a:ext>
            </a:extLst>
          </p:cNvPr>
          <p:cNvPicPr>
            <a:picLocks noChangeAspect="1"/>
          </p:cNvPicPr>
          <p:nvPr/>
        </p:nvPicPr>
        <p:blipFill rotWithShape="1">
          <a:blip r:embed="rId2"/>
          <a:srcRect l="1013" t="59666" r="237" b="31908"/>
          <a:stretch/>
        </p:blipFill>
        <p:spPr>
          <a:xfrm>
            <a:off x="228714" y="1262092"/>
            <a:ext cx="8775469" cy="750942"/>
          </a:xfrm>
          <a:prstGeom prst="rect">
            <a:avLst/>
          </a:prstGeom>
        </p:spPr>
      </p:pic>
      <p:pic>
        <p:nvPicPr>
          <p:cNvPr id="4" name="Picture 2">
            <a:extLst>
              <a:ext uri="{FF2B5EF4-FFF2-40B4-BE49-F238E27FC236}">
                <a16:creationId xmlns:a16="http://schemas.microsoft.com/office/drawing/2014/main" id="{85E217A4-A9CD-C5D6-2A23-7A2071FF2218}"/>
              </a:ext>
            </a:extLst>
          </p:cNvPr>
          <p:cNvPicPr>
            <a:picLocks noChangeAspect="1" noChangeArrowheads="1"/>
          </p:cNvPicPr>
          <p:nvPr/>
        </p:nvPicPr>
        <p:blipFill rotWithShape="1">
          <a:blip r:embed="rId3" cstate="print"/>
          <a:srcRect l="8563" t="3800" r="37869" b="40336"/>
          <a:stretch/>
        </p:blipFill>
        <p:spPr bwMode="auto">
          <a:xfrm>
            <a:off x="3889835" y="2204780"/>
            <a:ext cx="5254165" cy="4114692"/>
          </a:xfrm>
          <a:prstGeom prst="rect">
            <a:avLst/>
          </a:prstGeom>
          <a:noFill/>
          <a:ln w="9525">
            <a:noFill/>
            <a:miter lim="800000"/>
            <a:headEnd/>
            <a:tailEnd/>
          </a:ln>
        </p:spPr>
      </p:pic>
      <p:sp>
        <p:nvSpPr>
          <p:cNvPr id="10" name="TextBox 9">
            <a:extLst>
              <a:ext uri="{FF2B5EF4-FFF2-40B4-BE49-F238E27FC236}">
                <a16:creationId xmlns:a16="http://schemas.microsoft.com/office/drawing/2014/main" id="{F1EC1F59-C3B4-1638-81E0-477817BB5320}"/>
              </a:ext>
            </a:extLst>
          </p:cNvPr>
          <p:cNvSpPr txBox="1"/>
          <p:nvPr/>
        </p:nvSpPr>
        <p:spPr>
          <a:xfrm>
            <a:off x="-30426" y="2204780"/>
            <a:ext cx="4572000" cy="1815882"/>
          </a:xfrm>
          <a:prstGeom prst="rect">
            <a:avLst/>
          </a:prstGeom>
          <a:noFill/>
        </p:spPr>
        <p:txBody>
          <a:bodyPr wrap="square">
            <a:spAutoFit/>
          </a:bodyPr>
          <a:lstStyle/>
          <a:p>
            <a:pPr marL="285750" indent="-285750">
              <a:buFont typeface="Arial" panose="020B0604020202020204" pitchFamily="34" charset="0"/>
              <a:buChar char="•"/>
            </a:pPr>
            <a:r>
              <a:rPr lang="en-GB" sz="1600" dirty="0">
                <a:latin typeface="+mn-lt"/>
              </a:rPr>
              <a:t>This muscle confers independence to the index finger in that the extensor indicis may act alone or together with the extensor digitorum to extend the index finger at </a:t>
            </a:r>
            <a:br>
              <a:rPr lang="en-GB" sz="1600" dirty="0">
                <a:latin typeface="+mn-lt"/>
              </a:rPr>
            </a:br>
            <a:r>
              <a:rPr lang="en-GB" sz="1600" dirty="0">
                <a:latin typeface="+mn-lt"/>
              </a:rPr>
              <a:t>the proximal interphalangeal joint, as in pointing. </a:t>
            </a:r>
          </a:p>
          <a:p>
            <a:pPr marL="285750" indent="-285750">
              <a:buFont typeface="Arial" panose="020B0604020202020204" pitchFamily="34" charset="0"/>
              <a:buChar char="•"/>
            </a:pPr>
            <a:r>
              <a:rPr lang="en-GB" sz="1600" dirty="0">
                <a:latin typeface="+mn-lt"/>
              </a:rPr>
              <a:t>It also helps extend the hand. </a:t>
            </a:r>
          </a:p>
        </p:txBody>
      </p:sp>
    </p:spTree>
    <p:extLst>
      <p:ext uri="{BB962C8B-B14F-4D97-AF65-F5344CB8AC3E}">
        <p14:creationId xmlns:p14="http://schemas.microsoft.com/office/powerpoint/2010/main" val="1927423296"/>
      </p:ext>
    </p:extLst>
  </p:cSld>
  <p:clrMapOvr>
    <a:masterClrMapping/>
  </p:clrMapOvr>
</p:sld>
</file>

<file path=ppt/theme/theme1.xml><?xml version="1.0" encoding="utf-8"?>
<a:theme xmlns:a="http://schemas.openxmlformats.org/drawingml/2006/main" name="2_Balance">
  <a:themeElements>
    <a:clrScheme name="2_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2_Balance">
      <a:majorFont>
        <a:latin typeface="Arial"/>
        <a:ea typeface=""/>
        <a:cs typeface="Arial"/>
      </a:majorFont>
      <a:minorFont>
        <a:latin typeface="Tahoma"/>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lnDef>
  </a:objectDefaults>
  <a:extraClrSchemeLst>
    <a:extraClrScheme>
      <a:clrScheme name="2_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2_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2_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2_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2_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2_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2_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2_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Design">
  <a:themeElements>
    <a:clrScheme name="Default Design 12">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BFD7F6"/>
      </a:accent5>
      <a:accent6>
        <a:srgbClr val="AE4845"/>
      </a:accent6>
      <a:hlink>
        <a:srgbClr val="0066CC"/>
      </a:hlink>
      <a:folHlink>
        <a:srgbClr val="80008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lnDef>
  </a:objectDefaults>
  <a:extraClrSchemeLst>
    <a:extraClrScheme>
      <a:clrScheme name="Default Design 1">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5">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6">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7">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8">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9">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0">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1">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2">
        <a:dk1>
          <a:srgbClr val="000000"/>
        </a:dk1>
        <a:lt1>
          <a:srgbClr val="FFFFFF"/>
        </a:lt1>
        <a:dk2>
          <a:srgbClr val="000000"/>
        </a:dk2>
        <a:lt2>
          <a:srgbClr val="808080"/>
        </a:lt2>
        <a:accent1>
          <a:srgbClr val="7DB6EF"/>
        </a:accent1>
        <a:accent2>
          <a:srgbClr val="C0504D"/>
        </a:accent2>
        <a:accent3>
          <a:srgbClr val="FFFFFF"/>
        </a:accent3>
        <a:accent4>
          <a:srgbClr val="000000"/>
        </a:accent4>
        <a:accent5>
          <a:srgbClr val="BFD7F6"/>
        </a:accent5>
        <a:accent6>
          <a:srgbClr val="AE4845"/>
        </a:accent6>
        <a:hlink>
          <a:srgbClr val="0066CC"/>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Balance</Template>
  <TotalTime>1598</TotalTime>
  <Pages>0</Pages>
  <Words>8850</Words>
  <Characters>0</Characters>
  <Application>Microsoft Office PowerPoint</Application>
  <DocSecurity>0</DocSecurity>
  <PresentationFormat>On-screen Show (4:3)</PresentationFormat>
  <Lines>0</Lines>
  <Paragraphs>574</Paragraphs>
  <Slides>129</Slides>
  <Notes>3</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129</vt:i4>
      </vt:variant>
    </vt:vector>
  </HeadingPairs>
  <TitlesOfParts>
    <vt:vector size="136" baseType="lpstr">
      <vt:lpstr>Arial</vt:lpstr>
      <vt:lpstr>Book Antiqua</vt:lpstr>
      <vt:lpstr>Tahoma</vt:lpstr>
      <vt:lpstr>Wingdings</vt:lpstr>
      <vt:lpstr>2_Balance</vt:lpstr>
      <vt:lpstr>Default Design</vt:lpstr>
      <vt:lpstr>Microsoft PowerPoint 97-2003 Slide</vt:lpstr>
      <vt:lpstr>MUSCLES OF THE UPPER LIMB</vt:lpstr>
      <vt:lpstr>MUSCLES OF SHOULDER</vt:lpstr>
      <vt:lpstr>MUSCLES OF SHOULDER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MUSCLES OF SHOULDER</vt:lpstr>
      <vt:lpstr>Posterior Axio-Appendicular  (Extrinsic Shoulder) Muscles</vt:lpstr>
      <vt:lpstr>M. TRAPEZIUS</vt:lpstr>
      <vt:lpstr>PowerPoint Presentation</vt:lpstr>
      <vt:lpstr>M. LATISSIMUS DORSI</vt:lpstr>
      <vt:lpstr>PowerPoint Presentation</vt:lpstr>
      <vt:lpstr>M. LEVATOR SCAPULAE</vt:lpstr>
      <vt:lpstr>M. RHOMBOIDEUS</vt:lpstr>
      <vt:lpstr>PowerPoint Presentation</vt:lpstr>
      <vt:lpstr>Scapulohumeral (Intrinsic Shoulder) Muscles</vt:lpstr>
      <vt:lpstr>M. DELTOIDEUS</vt:lpstr>
      <vt:lpstr>PowerPoint Presentation</vt:lpstr>
      <vt:lpstr>M. TERES MAJOR</vt:lpstr>
      <vt:lpstr>PowerPoint Presentation</vt:lpstr>
      <vt:lpstr>PowerPoint Presentation</vt:lpstr>
      <vt:lpstr>M. SUPRASPINATUS</vt:lpstr>
      <vt:lpstr>M. INFRASPINATUS</vt:lpstr>
      <vt:lpstr>M. TERES MINOR</vt:lpstr>
      <vt:lpstr>M. SUBSCAPULARIS</vt:lpstr>
      <vt:lpstr>FOSSA AXILLARIS (AXILLA)</vt:lpstr>
      <vt:lpstr>PowerPoint Presentation</vt:lpstr>
      <vt:lpstr>PowerPoint Presentation</vt:lpstr>
      <vt:lpstr>PowerPoint Presentation</vt:lpstr>
      <vt:lpstr>PowerPoint Presentation</vt:lpstr>
      <vt:lpstr>Foramen trilaterum       Foramen quadrilaterum</vt:lpstr>
      <vt:lpstr>PowerPoint Presentation</vt:lpstr>
      <vt:lpstr>PowerPoint Presentation</vt:lpstr>
      <vt:lpstr>PowerPoint Presentation</vt:lpstr>
      <vt:lpstr>PowerPoint Presentation</vt:lpstr>
      <vt:lpstr>REGIO BRACHIALIS ANTERIOR</vt:lpstr>
      <vt:lpstr>MUSCLES OF THE UPPER ARM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MUSCLES OF THE FOREARM</vt:lpstr>
      <vt:lpstr>MUSCLES OF THE FOREARM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Fovea radialis</vt:lpstr>
      <vt:lpstr>PowerPoint Presentation</vt:lpstr>
      <vt:lpstr>PowerPoint Presentation</vt:lpstr>
      <vt:lpstr>PowerPoint Presentation</vt:lpstr>
      <vt:lpstr>THE HAND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Carpal tunnel</vt:lpstr>
      <vt:lpstr>PowerPoint Presentation</vt:lpstr>
      <vt:lpstr>PowerPoint Presentation</vt:lpstr>
      <vt:lpstr>PowerPoint Presentation</vt:lpstr>
    </vt:vector>
  </TitlesOfParts>
  <Company>Company</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Dejan</dc:creator>
  <cp:lastModifiedBy>ivanaanatom ivanaanatom</cp:lastModifiedBy>
  <cp:revision>35</cp:revision>
  <dcterms:created xsi:type="dcterms:W3CDTF">2008-08-27T21:36:26Z</dcterms:created>
  <dcterms:modified xsi:type="dcterms:W3CDTF">2024-09-15T06:54:00Z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1033-9.1.0.4746</vt:lpwstr>
  </property>
</Properties>
</file>